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4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0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9" r:id="rId32"/>
    <p:sldId id="290" r:id="rId33"/>
    <p:sldId id="288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" id="{AB1557E4-6BB2-E44F-9B0E-F8BB5894A9FD}">
          <p14:sldIdLst>
            <p14:sldId id="257"/>
            <p14:sldId id="258"/>
          </p14:sldIdLst>
        </p14:section>
        <p14:section name="2" id="{2C8D0142-8294-3344-8D9B-44CD63BD10B9}">
          <p14:sldIdLst>
            <p14:sldId id="259"/>
            <p14:sldId id="260"/>
            <p14:sldId id="261"/>
            <p14:sldId id="263"/>
            <p14:sldId id="262"/>
          </p14:sldIdLst>
        </p14:section>
        <p14:section name="3" id="{7DD2D818-17B1-3143-A665-45B245E01BB2}">
          <p14:sldIdLst>
            <p14:sldId id="265"/>
            <p14:sldId id="266"/>
            <p14:sldId id="264"/>
            <p14:sldId id="267"/>
          </p14:sldIdLst>
        </p14:section>
        <p14:section name="4" id="{E371008E-10C8-A54E-8A42-AB024A44417F}">
          <p14:sldIdLst>
            <p14:sldId id="268"/>
            <p14:sldId id="269"/>
          </p14:sldIdLst>
        </p14:section>
        <p14:section name="5" id="{04FE0BD1-D7B2-EC43-BC3D-09591B4EF1E7}">
          <p14:sldIdLst>
            <p14:sldId id="270"/>
            <p14:sldId id="271"/>
            <p14:sldId id="272"/>
            <p14:sldId id="273"/>
          </p14:sldIdLst>
        </p14:section>
        <p14:section name="6" id="{92C751C4-40E6-9847-9FEE-943FF9FA06B1}">
          <p14:sldIdLst>
            <p14:sldId id="274"/>
            <p14:sldId id="275"/>
          </p14:sldIdLst>
        </p14:section>
        <p14:section name="7" id="{78BB792E-7708-5C43-B4F7-498850BBB30F}">
          <p14:sldIdLst>
            <p14:sldId id="276"/>
            <p14:sldId id="277"/>
            <p14:sldId id="280"/>
            <p14:sldId id="278"/>
            <p14:sldId id="279"/>
          </p14:sldIdLst>
        </p14:section>
        <p14:section name="8" id="{5BAFC0AF-08CE-F940-B7D7-76D75EC879D2}">
          <p14:sldIdLst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9" id="{68E5270C-3EA3-A64A-BB5B-0ADA6697FB68}">
          <p14:sldIdLst>
            <p14:sldId id="289"/>
            <p14:sldId id="290"/>
            <p14:sldId id="288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8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8446-5BAA-4D02-B29B-ACDB18F0F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B1A69-3480-43F8-BE8D-F318624F9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D6460-9D4D-4368-BBB1-D980B5BB0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7A00E-8A2D-414A-BFF2-FAAA652E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6214F-066D-41B0-BC46-BF78E1D19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36841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F69F8-E9D7-4A13-84BF-17740FA4F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0C6DE2-A495-4361-8718-748F5907B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19215-10DF-4F2E-A481-3AC1573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385B5-847A-4F3A-A898-7D9992CF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99840-4947-4814-9ABE-3069BE63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00046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BF64B1-A626-49B2-89E0-64DE3D4781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A2365-D409-422E-8649-0277C8834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1BC92E-601A-4C2F-98A6-63C118490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6FCCD-7A17-42BD-824B-254195CCE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68A17-0179-4A44-A2E6-A83FD8234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76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20CE-3571-4842-86F7-C277DD9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BA4C-16D2-489E-A395-BF0F82631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8483F-9E77-4679-8AC1-F66586EB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4DC2C-E28A-4DA9-A586-019143159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E4657-510A-4C97-9FB1-A4AA53DCA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941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A378-5B77-4AA6-AA50-29AFF18ED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C0BDA-10AC-4EF5-8A89-62A1FF02D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77C6CA-C44B-4103-A6C9-C2BC746F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ACAD7-ED31-4F24-955A-90FB2E8B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96FA9-EC0B-4EB0-B21C-3BCBB210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0451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DAA0-902E-44CA-98C7-3CC40E0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E332-5674-4F8D-8BFB-A31713B88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BD308-3AAB-4FA5-B83C-EF2A995F3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DEC02-AB14-46C1-A326-4487D32E0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71ACF-33FC-4250-8D15-513E141E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42F54-67F2-40E5-95C5-9681756E2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6782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8872A-368A-4333-8804-BB9FAE3E8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238C-04F2-4823-ABB5-CE8683C4A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10D63-6807-476A-A7D5-AA7C86965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619983-AAB5-479A-8821-7FD725624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C225E-0CD9-425E-8776-6C7B8333B7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B7AE2-92EA-4B95-B2D9-FE6028B8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8AB2C-BCFE-4A12-A6C9-DB3995C1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224926-40E0-402B-BCE8-E8497143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5845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82A7-36FD-49AC-9FA6-F37827BC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910BB8-F840-412B-A9E3-466AAC10F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12516-18C2-4CD2-BA63-1589F9206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3B503A-13B4-4B21-8667-D672CAC4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0717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0F8B1-88DD-485C-9F28-7370C0F11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DFB228-4E68-4EC8-88F2-69B64C1B2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B6A06-BD8A-43ED-873C-6CC8A702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7903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B6A7-F6EB-48C1-882D-60C1FBC15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45241-622C-4B74-8015-20548658F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00840-1D48-41F1-BA61-096ED57C0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BF753F-2B0E-4C5D-9986-CAB028E08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C95E5B-93E3-4EF0-935D-70FBBC2C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55E8AB-F63C-403C-9310-FB9AC5EE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590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56D0-4EDE-4488-90C7-58B20AEF3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B3DC8C-2D08-4E40-BCC8-7865844BF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5680E-6F71-438D-9E71-BDE122277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F26DB-2C45-4151-8952-68926213B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B95FDF-9E8C-4D3C-B0D9-64C2951B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0907F-7D6B-42E1-8C84-49BFA3E3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8493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45EB2-6A0C-46C7-85EF-F19EF427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1856C-CD3E-44BF-8EFB-7318E0CFA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D32FC-C8A0-442D-99EF-6D289FD96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0096C-8D26-4D32-9715-ADA6CA82D210}" type="datetimeFigureOut">
              <a:rPr lang="en-SG" smtClean="0"/>
              <a:t>17/12/23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BE236-D9EB-4EF9-A742-50103D2844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7D7AC-4B5A-408D-8B6C-2D014D1EB2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4D655-86B7-4AB4-B8A5-E51C3AE156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117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F3703-EB9B-41A3-A555-21FFD631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1F102-4F03-461B-A239-5CFA84580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Title: A Survey of Model-Centric FML Systems</a:t>
            </a:r>
          </a:p>
          <a:p>
            <a:r>
              <a:rPr lang="en-US" dirty="0"/>
              <a:t>Papers to review:</a:t>
            </a:r>
          </a:p>
          <a:p>
            <a:pPr lvl="1"/>
            <a:r>
              <a:rPr lang="en-US" dirty="0"/>
              <a:t>Model fusion (Bryan Low)</a:t>
            </a:r>
          </a:p>
          <a:p>
            <a:pPr lvl="2"/>
            <a:r>
              <a:rPr lang="en-US" dirty="0"/>
              <a:t>Model Fusion for Personalized Learning, </a:t>
            </a:r>
            <a:r>
              <a:rPr lang="en-US" b="1" i="1" dirty="0"/>
              <a:t>Thanh Chi Lam, </a:t>
            </a:r>
            <a:r>
              <a:rPr lang="en-US" b="1" i="1" dirty="0" err="1"/>
              <a:t>Nghia</a:t>
            </a:r>
            <a:r>
              <a:rPr lang="en-US" b="1" i="1" dirty="0"/>
              <a:t> Hoang, </a:t>
            </a:r>
            <a:r>
              <a:rPr lang="en-US" b="1" i="1" dirty="0">
                <a:highlight>
                  <a:srgbClr val="FFFF00"/>
                </a:highlight>
              </a:rPr>
              <a:t>Bryan Kian Hsiang Low, Patrick </a:t>
            </a:r>
            <a:r>
              <a:rPr lang="en-US" b="1" i="1" dirty="0" err="1">
                <a:highlight>
                  <a:srgbClr val="FFFF00"/>
                </a:highlight>
              </a:rPr>
              <a:t>Jaillet</a:t>
            </a:r>
            <a:r>
              <a:rPr lang="en-US" dirty="0"/>
              <a:t> </a:t>
            </a:r>
            <a:r>
              <a:rPr lang="en-US" i="1" dirty="0"/>
              <a:t>Proceedings of the 38th International Conference on Machine Learning</a:t>
            </a:r>
            <a:r>
              <a:rPr lang="en-US" dirty="0"/>
              <a:t>, PMLR 139:5948-5958, 2021.</a:t>
            </a:r>
          </a:p>
          <a:p>
            <a:pPr lvl="2"/>
            <a:r>
              <a:rPr lang="en-US" dirty="0"/>
              <a:t>White-box, Black-box</a:t>
            </a:r>
          </a:p>
          <a:p>
            <a:pPr lvl="2"/>
            <a:r>
              <a:rPr lang="en-US" dirty="0"/>
              <a:t>Focus: learning, influence attacks etc.</a:t>
            </a:r>
          </a:p>
          <a:p>
            <a:pPr lvl="2"/>
            <a:r>
              <a:rPr lang="en-US" dirty="0"/>
              <a:t>??? Assume: Model are fixed and given to the server; no supervised learning by server</a:t>
            </a:r>
          </a:p>
          <a:p>
            <a:pPr lvl="1"/>
            <a:r>
              <a:rPr lang="en-US" dirty="0"/>
              <a:t>Single shot FML (</a:t>
            </a:r>
            <a:r>
              <a:rPr lang="en-US" dirty="0" err="1"/>
              <a:t>Qinbin</a:t>
            </a:r>
            <a:r>
              <a:rPr lang="en-US" dirty="0"/>
              <a:t>, </a:t>
            </a:r>
            <a:r>
              <a:rPr lang="en-US" dirty="0" err="1"/>
              <a:t>zhaomin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Parties: use local data -&gt; </a:t>
            </a:r>
            <a:r>
              <a:rPr lang="en-US" b="1" dirty="0"/>
              <a:t>models (very complex models; server supervised training)</a:t>
            </a:r>
            <a:r>
              <a:rPr lang="en-US" dirty="0"/>
              <a:t> -&gt; FML</a:t>
            </a:r>
          </a:p>
          <a:p>
            <a:pPr lvl="1"/>
            <a:r>
              <a:rPr lang="en-US" dirty="0"/>
              <a:t>Ensemble (Liu </a:t>
            </a:r>
            <a:r>
              <a:rPr lang="en-US" dirty="0" err="1"/>
              <a:t>Ling@Gatech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Model query/processing</a:t>
            </a:r>
          </a:p>
          <a:p>
            <a:pPr lvl="1"/>
            <a:r>
              <a:rPr lang="en-US" dirty="0"/>
              <a:t>Pretrained based FML</a:t>
            </a:r>
          </a:p>
          <a:p>
            <a:pPr lvl="1"/>
            <a:r>
              <a:rPr lang="en-US" dirty="0"/>
              <a:t>Model based contractive learning</a:t>
            </a:r>
          </a:p>
          <a:p>
            <a:pPr lvl="1"/>
            <a:r>
              <a:rPr lang="en-US" dirty="0"/>
              <a:t>Model based protection</a:t>
            </a:r>
          </a:p>
          <a:p>
            <a:pPr lvl="1"/>
            <a:r>
              <a:rPr lang="en-US" dirty="0"/>
              <a:t>…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21561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1F868C-B8BC-BBE6-0FE2-56FAC64E5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16" y="1797031"/>
            <a:ext cx="6192854" cy="31213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38D496-2EA9-DC85-622D-315F8E874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1" y="1463685"/>
            <a:ext cx="5327469" cy="378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2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517E60-93E2-B8D7-BE39-242E9555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117803"/>
            <a:ext cx="7772400" cy="2660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AB911-26CD-1140-2585-EAC3FED0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35112"/>
            <a:ext cx="7772400" cy="214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06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CF374-C3B4-9A53-F3BC-87F6D8E73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15769"/>
            <a:ext cx="7772400" cy="48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58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F14BAD-59E5-333D-5FA9-FEA764866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88" y="0"/>
            <a:ext cx="6335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0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8E7CF4-DE3D-8FBE-109C-AE27FB57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86" y="1453076"/>
            <a:ext cx="4465154" cy="3969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EF5BFD-107F-9A53-AB1D-F2CE40485853}"/>
              </a:ext>
            </a:extLst>
          </p:cNvPr>
          <p:cNvSpPr txBox="1"/>
          <p:nvPr/>
        </p:nvSpPr>
        <p:spPr>
          <a:xfrm>
            <a:off x="954986" y="953627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ublic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icense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</a:t>
            </a:r>
            <a:r>
              <a:rPr 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elector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03CC1-3F2F-E70C-D84F-D799A8268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81332"/>
            <a:ext cx="5295160" cy="28762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CBF0A-C3D6-7C9E-4DB2-59697F9B17F5}"/>
              </a:ext>
            </a:extLst>
          </p:cNvPr>
          <p:cNvSpPr txBox="1"/>
          <p:nvPr/>
        </p:nvSpPr>
        <p:spPr>
          <a:xfrm>
            <a:off x="6511003" y="1253021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Choose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096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98233C-E48F-CDF2-1D2E-DBE67E3D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42" y="1766509"/>
            <a:ext cx="5626458" cy="828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E02A7B-97D4-BDFA-B12C-E1DB7A85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2" y="2917468"/>
            <a:ext cx="5626458" cy="26916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BB90D7-0014-DF0C-933B-13275F9E5604}"/>
              </a:ext>
            </a:extLst>
          </p:cNvPr>
          <p:cNvSpPr txBox="1"/>
          <p:nvPr/>
        </p:nvSpPr>
        <p:spPr>
          <a:xfrm>
            <a:off x="1050194" y="1205027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Spawning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.AI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BB840E-C614-FD7F-A0D1-0B06957D3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956" y="1205027"/>
            <a:ext cx="4112351" cy="24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12FB6C-0DDA-BC69-D7F4-F006BE85CEC7}"/>
              </a:ext>
            </a:extLst>
          </p:cNvPr>
          <p:cNvSpPr txBox="1"/>
          <p:nvPr/>
        </p:nvSpPr>
        <p:spPr>
          <a:xfrm>
            <a:off x="7049556" y="706264"/>
            <a:ext cx="44651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Have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Been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Trained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(Laion-5B)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D13A34-E84C-233A-6748-F848ABDF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742" y="3832658"/>
            <a:ext cx="5164777" cy="248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129F2-8654-32EB-7E25-5922BDC3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981" y="315480"/>
            <a:ext cx="6204852" cy="325509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FE8F3F-D527-E654-5D2D-997ACD4DC4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7"/>
          <a:stretch/>
        </p:blipFill>
        <p:spPr>
          <a:xfrm>
            <a:off x="95348" y="3942166"/>
            <a:ext cx="6369756" cy="15837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039E74-06CC-C2E4-51B7-838F1DEAD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5249785"/>
            <a:ext cx="4992511" cy="147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2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386B827-CC5C-D54D-C0F6-10D10561893D}"/>
              </a:ext>
            </a:extLst>
          </p:cNvPr>
          <p:cNvSpPr/>
          <p:nvPr/>
        </p:nvSpPr>
        <p:spPr>
          <a:xfrm>
            <a:off x="2568189" y="1165609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C538EE-FFF0-EE3F-E640-90A27531C8FA}"/>
              </a:ext>
            </a:extLst>
          </p:cNvPr>
          <p:cNvGrpSpPr/>
          <p:nvPr/>
        </p:nvGrpSpPr>
        <p:grpSpPr>
          <a:xfrm>
            <a:off x="594527" y="2474616"/>
            <a:ext cx="1423515" cy="923193"/>
            <a:chOff x="594527" y="2443424"/>
            <a:chExt cx="1423515" cy="923193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ACFE677-1254-F0FB-DFDF-FBC6DD6A8AF8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154AE1D-2F66-8E4F-BBA0-847049B8DBB8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69C0968-4C00-B61F-7450-B3185A01B740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Mixworks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E291A8-084A-042B-B957-EE7E60224419}"/>
              </a:ext>
            </a:extLst>
          </p:cNvPr>
          <p:cNvGrpSpPr/>
          <p:nvPr/>
        </p:nvGrpSpPr>
        <p:grpSpPr>
          <a:xfrm>
            <a:off x="2494503" y="2474616"/>
            <a:ext cx="1423515" cy="923193"/>
            <a:chOff x="594527" y="2443424"/>
            <a:chExt cx="1423515" cy="923193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41B977F-A8F3-9CAD-EA7F-41E7CA279DC8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20BEEEF-8E99-A724-FD9B-197E518DEBF9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9D03D84-9F1F-97DF-1F73-A864FD2AF14A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Subworks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CD8079-01C9-A381-1B13-DAFDDEC2F5F3}"/>
              </a:ext>
            </a:extLst>
          </p:cNvPr>
          <p:cNvGrpSpPr/>
          <p:nvPr/>
        </p:nvGrpSpPr>
        <p:grpSpPr>
          <a:xfrm>
            <a:off x="4394479" y="2474616"/>
            <a:ext cx="1423515" cy="923193"/>
            <a:chOff x="594527" y="2443424"/>
            <a:chExt cx="1423515" cy="923193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2A4B217-ADF5-9B54-7BE4-CD9726441C5D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A7FF5EA-F4AA-B6CF-9A55-654A723D6C6E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6BD11DB-CFDA-889E-FB4A-7009804AB0C3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Auxworks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63BE9E-7DF1-5557-7612-4E18DB5492EF}"/>
              </a:ext>
            </a:extLst>
          </p:cNvPr>
          <p:cNvCxnSpPr>
            <a:cxnSpLocks/>
          </p:cNvCxnSpPr>
          <p:nvPr/>
        </p:nvCxnSpPr>
        <p:spPr>
          <a:xfrm flipH="1">
            <a:off x="1699006" y="1776151"/>
            <a:ext cx="1245583" cy="85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E245A7-ED61-2B82-0F78-25CA496E9921}"/>
              </a:ext>
            </a:extLst>
          </p:cNvPr>
          <p:cNvCxnSpPr>
            <a:cxnSpLocks/>
            <a:stCxn id="4" idx="2"/>
            <a:endCxn id="14" idx="0"/>
          </p:cNvCxnSpPr>
          <p:nvPr/>
        </p:nvCxnSpPr>
        <p:spPr>
          <a:xfrm>
            <a:off x="3206260" y="1781071"/>
            <a:ext cx="1" cy="84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5E77F-0CA9-A040-BE7F-41870D658767}"/>
              </a:ext>
            </a:extLst>
          </p:cNvPr>
          <p:cNvCxnSpPr>
            <a:cxnSpLocks/>
          </p:cNvCxnSpPr>
          <p:nvPr/>
        </p:nvCxnSpPr>
        <p:spPr>
          <a:xfrm>
            <a:off x="3494737" y="1776151"/>
            <a:ext cx="1218776" cy="85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nip Single Corner of Rectangle 32">
            <a:extLst>
              <a:ext uri="{FF2B5EF4-FFF2-40B4-BE49-F238E27FC236}">
                <a16:creationId xmlns:a16="http://schemas.microsoft.com/office/drawing/2014/main" id="{ACD928EC-B0FC-3136-0383-274989273191}"/>
              </a:ext>
            </a:extLst>
          </p:cNvPr>
          <p:cNvSpPr/>
          <p:nvPr/>
        </p:nvSpPr>
        <p:spPr>
          <a:xfrm>
            <a:off x="3975381" y="1080655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License?</a:t>
            </a:r>
          </a:p>
        </p:txBody>
      </p:sp>
      <p:sp>
        <p:nvSpPr>
          <p:cNvPr id="35" name="Snip Single Corner of Rectangle 34">
            <a:extLst>
              <a:ext uri="{FF2B5EF4-FFF2-40B4-BE49-F238E27FC236}">
                <a16:creationId xmlns:a16="http://schemas.microsoft.com/office/drawing/2014/main" id="{62D2173C-14DA-9E5E-9A0B-12E70B30B708}"/>
              </a:ext>
            </a:extLst>
          </p:cNvPr>
          <p:cNvSpPr/>
          <p:nvPr/>
        </p:nvSpPr>
        <p:spPr>
          <a:xfrm>
            <a:off x="729762" y="3609882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</a:t>
            </a:r>
          </a:p>
        </p:txBody>
      </p:sp>
      <p:sp>
        <p:nvSpPr>
          <p:cNvPr id="36" name="Snip Single Corner of Rectangle 35">
            <a:extLst>
              <a:ext uri="{FF2B5EF4-FFF2-40B4-BE49-F238E27FC236}">
                <a16:creationId xmlns:a16="http://schemas.microsoft.com/office/drawing/2014/main" id="{646653E9-F484-F5ED-9F56-F4A36A82C265}"/>
              </a:ext>
            </a:extLst>
          </p:cNvPr>
          <p:cNvSpPr/>
          <p:nvPr/>
        </p:nvSpPr>
        <p:spPr>
          <a:xfrm>
            <a:off x="2674641" y="3609882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</a:t>
            </a:r>
          </a:p>
        </p:txBody>
      </p:sp>
      <p:sp>
        <p:nvSpPr>
          <p:cNvPr id="37" name="Snip Single Corner of Rectangle 36">
            <a:extLst>
              <a:ext uri="{FF2B5EF4-FFF2-40B4-BE49-F238E27FC236}">
                <a16:creationId xmlns:a16="http://schemas.microsoft.com/office/drawing/2014/main" id="{0B79F82F-EBB9-E4BE-1E4B-82C8FB9095DD}"/>
              </a:ext>
            </a:extLst>
          </p:cNvPr>
          <p:cNvSpPr/>
          <p:nvPr/>
        </p:nvSpPr>
        <p:spPr>
          <a:xfrm>
            <a:off x="4619521" y="3609882"/>
            <a:ext cx="1288280" cy="695496"/>
          </a:xfrm>
          <a:prstGeom prst="snip1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License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EA4DB64-9DB2-F796-A5DE-C9FECEE01CE3}"/>
              </a:ext>
            </a:extLst>
          </p:cNvPr>
          <p:cNvSpPr/>
          <p:nvPr/>
        </p:nvSpPr>
        <p:spPr>
          <a:xfrm>
            <a:off x="1625158" y="603826"/>
            <a:ext cx="955964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9E653FF-56FF-3EF7-8D35-AD252982F0AA}"/>
              </a:ext>
            </a:extLst>
          </p:cNvPr>
          <p:cNvSpPr/>
          <p:nvPr/>
        </p:nvSpPr>
        <p:spPr>
          <a:xfrm>
            <a:off x="227646" y="2442337"/>
            <a:ext cx="955964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115CD86-FF19-968C-8327-FC3FB2F22ED4}"/>
              </a:ext>
            </a:extLst>
          </p:cNvPr>
          <p:cNvSpPr/>
          <p:nvPr/>
        </p:nvSpPr>
        <p:spPr>
          <a:xfrm>
            <a:off x="2712173" y="603826"/>
            <a:ext cx="955964" cy="5085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AVG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291DBDA-A903-BC0D-CEEE-346F3CD67CF4}"/>
              </a:ext>
            </a:extLst>
          </p:cNvPr>
          <p:cNvSpPr/>
          <p:nvPr/>
        </p:nvSpPr>
        <p:spPr>
          <a:xfrm>
            <a:off x="3237128" y="2442337"/>
            <a:ext cx="955964" cy="508598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AVG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C0D565F-C402-BD4B-4BCA-F81B7BC66802}"/>
              </a:ext>
            </a:extLst>
          </p:cNvPr>
          <p:cNvSpPr/>
          <p:nvPr/>
        </p:nvSpPr>
        <p:spPr>
          <a:xfrm>
            <a:off x="3844330" y="601367"/>
            <a:ext cx="955964" cy="5085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COPY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6353D53-60E1-2FAC-A785-FB5E1283AA8F}"/>
              </a:ext>
            </a:extLst>
          </p:cNvPr>
          <p:cNvSpPr/>
          <p:nvPr/>
        </p:nvSpPr>
        <p:spPr>
          <a:xfrm>
            <a:off x="4785679" y="2374182"/>
            <a:ext cx="955964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USE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D14F6AF-9B4C-E92D-24CF-69994DF9AAF0}"/>
              </a:ext>
            </a:extLst>
          </p:cNvPr>
          <p:cNvSpPr/>
          <p:nvPr/>
        </p:nvSpPr>
        <p:spPr>
          <a:xfrm>
            <a:off x="214937" y="3122357"/>
            <a:ext cx="955964" cy="50859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COPY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1375CBB-7417-BD1B-518B-3B4B624EE403}"/>
              </a:ext>
            </a:extLst>
          </p:cNvPr>
          <p:cNvSpPr txBox="1"/>
          <p:nvPr/>
        </p:nvSpPr>
        <p:spPr>
          <a:xfrm>
            <a:off x="5817994" y="289388"/>
            <a:ext cx="2854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Work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Information: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427409-C011-FC95-BC10-819FBD9FBF58}"/>
              </a:ext>
            </a:extLst>
          </p:cNvPr>
          <p:cNvSpPr txBox="1"/>
          <p:nvPr/>
        </p:nvSpPr>
        <p:spPr>
          <a:xfrm>
            <a:off x="5948892" y="2403979"/>
            <a:ext cx="2854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Information: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55403C-4DF2-7C92-B788-43445D075718}"/>
              </a:ext>
            </a:extLst>
          </p:cNvPr>
          <p:cNvSpPr txBox="1"/>
          <p:nvPr/>
        </p:nvSpPr>
        <p:spPr>
          <a:xfrm>
            <a:off x="4085018" y="4455200"/>
            <a:ext cx="4216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Conflicts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and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Restrictions: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22CBF81-963A-7593-7FCB-4BD4E896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655" y="823627"/>
            <a:ext cx="3574439" cy="155055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EE678BF-6661-549C-FF9D-05D6E5ED4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010" y="4818812"/>
            <a:ext cx="7378804" cy="197886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807E3FD-078F-BC2D-A918-3186C910F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3"/>
          <a:stretch/>
        </p:blipFill>
        <p:spPr>
          <a:xfrm>
            <a:off x="6474594" y="2835853"/>
            <a:ext cx="4859881" cy="163981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9C6469F-938C-D325-3D0C-AB070CE5AF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75" y="4666406"/>
            <a:ext cx="3927384" cy="19931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694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F20CD7-F0C3-42A1-7AEB-6F7946F4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54" y="137074"/>
            <a:ext cx="6407377" cy="65838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8769F9-5480-5052-1667-E84FEFF283E6}"/>
              </a:ext>
            </a:extLst>
          </p:cNvPr>
          <p:cNvSpPr/>
          <p:nvPr/>
        </p:nvSpPr>
        <p:spPr>
          <a:xfrm>
            <a:off x="761014" y="1245996"/>
            <a:ext cx="4320791" cy="17785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665F37-97D6-0E8B-9D98-D2C6C02D78E8}"/>
              </a:ext>
            </a:extLst>
          </p:cNvPr>
          <p:cNvSpPr/>
          <p:nvPr/>
        </p:nvSpPr>
        <p:spPr>
          <a:xfrm>
            <a:off x="563174" y="4214263"/>
            <a:ext cx="4518631" cy="2162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3072ED9-3452-666E-7410-34C3CD6DF944}"/>
              </a:ext>
            </a:extLst>
          </p:cNvPr>
          <p:cNvSpPr/>
          <p:nvPr/>
        </p:nvSpPr>
        <p:spPr>
          <a:xfrm>
            <a:off x="7491096" y="4254591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Copyleft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EB47F8-4845-9AB4-31EB-E5FB1FC635CC}"/>
              </a:ext>
            </a:extLst>
          </p:cNvPr>
          <p:cNvSpPr/>
          <p:nvPr/>
        </p:nvSpPr>
        <p:spPr>
          <a:xfrm>
            <a:off x="9638581" y="4254591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Copyleft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D338FA-3734-3675-FAD8-FB3480395CAD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8767237" y="4562322"/>
            <a:ext cx="871344" cy="0"/>
          </a:xfrm>
          <a:prstGeom prst="straightConnector1">
            <a:avLst/>
          </a:prstGeom>
          <a:ln w="127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C05DA46-7F14-C239-D6A8-9CCC04E83152}"/>
              </a:ext>
            </a:extLst>
          </p:cNvPr>
          <p:cNvSpPr txBox="1"/>
          <p:nvPr/>
        </p:nvSpPr>
        <p:spPr>
          <a:xfrm>
            <a:off x="7154283" y="700101"/>
            <a:ext cx="2854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Conflict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Types: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B69EC1A-0118-7B43-90BC-6482317478DC}"/>
              </a:ext>
            </a:extLst>
          </p:cNvPr>
          <p:cNvSpPr/>
          <p:nvPr/>
        </p:nvSpPr>
        <p:spPr>
          <a:xfrm>
            <a:off x="7491096" y="1288525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Work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F3DC650-04C3-74EC-8BF3-4D81AF045BD9}"/>
              </a:ext>
            </a:extLst>
          </p:cNvPr>
          <p:cNvGrpSpPr/>
          <p:nvPr/>
        </p:nvGrpSpPr>
        <p:grpSpPr>
          <a:xfrm>
            <a:off x="7343722" y="2325232"/>
            <a:ext cx="1423515" cy="923193"/>
            <a:chOff x="594527" y="2443424"/>
            <a:chExt cx="1423515" cy="923193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A476B1B-567A-78CE-C3B7-5171ACED0C9C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DDA48D3F-6522-BDBB-0BE1-66C6AA491F23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CE3F547F-1192-D03B-8F18-0AF0995EF998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Mixworks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DF8A53-81A3-7621-BA5F-FD731F015FD5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8129167" y="1903987"/>
            <a:ext cx="0" cy="57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9DC3FA3-F092-DA7E-BDBF-ED58611D2EAF}"/>
              </a:ext>
            </a:extLst>
          </p:cNvPr>
          <p:cNvSpPr txBox="1"/>
          <p:nvPr/>
        </p:nvSpPr>
        <p:spPr>
          <a:xfrm>
            <a:off x="8118194" y="1984798"/>
            <a:ext cx="3010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Rights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Granting,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Releasing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Policy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710DBC1-D84E-A827-E3EA-6244EC18B8BD}"/>
              </a:ext>
            </a:extLst>
          </p:cNvPr>
          <p:cNvSpPr/>
          <p:nvPr/>
        </p:nvSpPr>
        <p:spPr>
          <a:xfrm>
            <a:off x="8619863" y="1347187"/>
            <a:ext cx="1276140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License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3B56FA-9666-83A1-59A8-9A167CED075D}"/>
              </a:ext>
            </a:extLst>
          </p:cNvPr>
          <p:cNvSpPr/>
          <p:nvPr/>
        </p:nvSpPr>
        <p:spPr>
          <a:xfrm>
            <a:off x="8670635" y="2639393"/>
            <a:ext cx="1409029" cy="50859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Licenses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8CC9A-1ED3-C8D4-29C8-518CDC6E071A}"/>
              </a:ext>
            </a:extLst>
          </p:cNvPr>
          <p:cNvSpPr txBox="1"/>
          <p:nvPr/>
        </p:nvSpPr>
        <p:spPr>
          <a:xfrm>
            <a:off x="7870636" y="3876115"/>
            <a:ext cx="26645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Multiple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Copyleft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A404FC-1146-9D63-245E-A974AE1B92C1}"/>
              </a:ext>
            </a:extLst>
          </p:cNvPr>
          <p:cNvCxnSpPr>
            <a:cxnSpLocks/>
          </p:cNvCxnSpPr>
          <p:nvPr/>
        </p:nvCxnSpPr>
        <p:spPr>
          <a:xfrm flipH="1">
            <a:off x="8581549" y="4582498"/>
            <a:ext cx="616620" cy="72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55BAA3-6979-C992-95B9-21CC7A956F42}"/>
              </a:ext>
            </a:extLst>
          </p:cNvPr>
          <p:cNvCxnSpPr>
            <a:cxnSpLocks/>
          </p:cNvCxnSpPr>
          <p:nvPr/>
        </p:nvCxnSpPr>
        <p:spPr>
          <a:xfrm flipH="1">
            <a:off x="9186265" y="4582498"/>
            <a:ext cx="11904" cy="79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234DEA-E46C-74EB-77A8-92F0DDBBD825}"/>
              </a:ext>
            </a:extLst>
          </p:cNvPr>
          <p:cNvCxnSpPr>
            <a:cxnSpLocks/>
          </p:cNvCxnSpPr>
          <p:nvPr/>
        </p:nvCxnSpPr>
        <p:spPr>
          <a:xfrm>
            <a:off x="9196957" y="4582498"/>
            <a:ext cx="605928" cy="72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51E294F-708D-A995-744E-51924A70511B}"/>
              </a:ext>
            </a:extLst>
          </p:cNvPr>
          <p:cNvSpPr txBox="1"/>
          <p:nvPr/>
        </p:nvSpPr>
        <p:spPr>
          <a:xfrm>
            <a:off x="8114779" y="5432044"/>
            <a:ext cx="21403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Software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Model,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2CF37A-5D00-FDDA-42B3-E37BE5CE8AB3}"/>
              </a:ext>
            </a:extLst>
          </p:cNvPr>
          <p:cNvCxnSpPr>
            <a:cxnSpLocks/>
          </p:cNvCxnSpPr>
          <p:nvPr/>
        </p:nvCxnSpPr>
        <p:spPr>
          <a:xfrm flipH="1">
            <a:off x="6365358" y="5585932"/>
            <a:ext cx="1763808" cy="517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3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4B779-42D6-7890-A67F-F521834BB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5" y="1752441"/>
            <a:ext cx="4864240" cy="3270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1A75E0-4FEA-134E-9147-A9F33DE449E3}"/>
              </a:ext>
            </a:extLst>
          </p:cNvPr>
          <p:cNvSpPr txBox="1"/>
          <p:nvPr/>
        </p:nvSpPr>
        <p:spPr>
          <a:xfrm>
            <a:off x="230275" y="1061842"/>
            <a:ext cx="2432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Union: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51EC07-5415-98FF-4CFE-CFDB5C477DC6}"/>
              </a:ext>
            </a:extLst>
          </p:cNvPr>
          <p:cNvSpPr txBox="1"/>
          <p:nvPr/>
        </p:nvSpPr>
        <p:spPr>
          <a:xfrm>
            <a:off x="5852258" y="1061842"/>
            <a:ext cx="24321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Protest:</a:t>
            </a:r>
            <a:endParaRPr lang="en-US" sz="20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5F9F53-2707-09A6-3999-A58D0032B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2441"/>
            <a:ext cx="3411185" cy="31879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27EB68-1C97-A7B2-276F-B961FDEAF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562" y="3024553"/>
            <a:ext cx="3386891" cy="28521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914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F70C-E175-45E4-80A2-49CF0D5B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8EE1D-93D8-4937-84D3-D985481C6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Definition: model, ensemble, representation.</a:t>
            </a:r>
          </a:p>
          <a:p>
            <a:pPr lvl="1"/>
            <a:r>
              <a:rPr lang="en-US" dirty="0"/>
              <a:t>Taxonomy: </a:t>
            </a:r>
          </a:p>
          <a:p>
            <a:pPr lvl="2"/>
            <a:r>
              <a:rPr lang="en-US" dirty="0"/>
              <a:t>Horizontal, vertical, hybrid, etc.</a:t>
            </a:r>
          </a:p>
          <a:p>
            <a:pPr lvl="1"/>
            <a:r>
              <a:rPr lang="en-US" dirty="0"/>
              <a:t>Challenges and opportunities:</a:t>
            </a:r>
          </a:p>
          <a:p>
            <a:pPr lvl="2"/>
            <a:r>
              <a:rPr lang="en-US" dirty="0"/>
              <a:t>The current def: on-demand training on local data</a:t>
            </a:r>
          </a:p>
          <a:p>
            <a:pPr lvl="2"/>
            <a:r>
              <a:rPr lang="en-US" b="1" dirty="0"/>
              <a:t>Model market</a:t>
            </a:r>
          </a:p>
          <a:p>
            <a:pPr lvl="3"/>
            <a:r>
              <a:rPr lang="en-US" b="1" dirty="0"/>
              <a:t>V0: each party submits its models (without the knowledge of downstream tasks from the server)</a:t>
            </a:r>
          </a:p>
          <a:p>
            <a:pPr lvl="3"/>
            <a:r>
              <a:rPr lang="en-US" b="1" dirty="0"/>
              <a:t>V1: single shot training. each party submits its models (with the knowledge of downstream tasks from the server)</a:t>
            </a:r>
          </a:p>
          <a:p>
            <a:pPr lvl="4"/>
            <a:r>
              <a:rPr lang="en-US" b="1" dirty="0"/>
              <a:t>The server gives parties sensitive or non-sensitive info</a:t>
            </a:r>
          </a:p>
          <a:p>
            <a:pPr lvl="3"/>
            <a:r>
              <a:rPr lang="en-US" b="1" dirty="0"/>
              <a:t>V2: proactive, the server can iteratively request the model training from the local data from each party.=&gt; </a:t>
            </a:r>
            <a:r>
              <a:rPr lang="en-US" b="1" dirty="0" err="1"/>
              <a:t>FedAvg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19950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1E4144-D564-12B0-FEC9-7AA715D963CA}"/>
              </a:ext>
            </a:extLst>
          </p:cNvPr>
          <p:cNvSpPr txBox="1"/>
          <p:nvPr/>
        </p:nvSpPr>
        <p:spPr>
          <a:xfrm>
            <a:off x="2032000" y="416799"/>
            <a:ext cx="8127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SG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stats</a:t>
            </a: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for projects with more than 1K ❤️ on</a:t>
            </a:r>
            <a:r>
              <a:rPr lang="zh-CN" altLang="en-US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🤗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8D6071-A12F-6A0E-FA79-701FF782E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69" y="1151327"/>
            <a:ext cx="7777559" cy="361080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96A7D5-FF1A-0398-6350-5C9BF487B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143319"/>
              </p:ext>
            </p:extLst>
          </p:nvPr>
        </p:nvGraphicFramePr>
        <p:xfrm>
          <a:off x="2712461" y="4241511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6738747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53169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592120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55737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Code 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41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dirty="0"/>
                        <a:t>Permissive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OpenRAIL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14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OpenRAIL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8)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04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risk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dirty="0"/>
                        <a:t>Copyleft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068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</a:t>
                      </a:r>
                      <a:r>
                        <a:rPr lang="en-US" altLang="zh-CN" dirty="0"/>
                        <a:t>/Modified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593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Unknow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443356"/>
                  </a:ext>
                </a:extLst>
              </a:tr>
            </a:tbl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C2D1E2A5-16FD-7D20-06B4-81470C9B0E7C}"/>
              </a:ext>
            </a:extLst>
          </p:cNvPr>
          <p:cNvSpPr/>
          <p:nvPr/>
        </p:nvSpPr>
        <p:spPr>
          <a:xfrm>
            <a:off x="2853138" y="6179773"/>
            <a:ext cx="1608330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</a:rPr>
              <a:t>Mixture?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595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96E4718-DC36-4D2D-5E98-6FDF6BC8F632}"/>
              </a:ext>
            </a:extLst>
          </p:cNvPr>
          <p:cNvGrpSpPr/>
          <p:nvPr/>
        </p:nvGrpSpPr>
        <p:grpSpPr>
          <a:xfrm>
            <a:off x="2186932" y="4463607"/>
            <a:ext cx="1423515" cy="923193"/>
            <a:chOff x="594527" y="2443424"/>
            <a:chExt cx="1423515" cy="92319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B62F96-DE78-D296-CF60-A611A5E346CE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29B6E4A1-C471-3481-A76A-EBB40A5B7800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8BDC54B-5ED2-2C43-8C84-58B5301C4E4D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Data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Samples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0BF4E2-5403-9283-ACA7-2FC131ACE98C}"/>
              </a:ext>
            </a:extLst>
          </p:cNvPr>
          <p:cNvGrpSpPr/>
          <p:nvPr/>
        </p:nvGrpSpPr>
        <p:grpSpPr>
          <a:xfrm>
            <a:off x="4125602" y="4463607"/>
            <a:ext cx="1423515" cy="923193"/>
            <a:chOff x="594527" y="2443424"/>
            <a:chExt cx="1423515" cy="92319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7D15638-BD78-7EF5-0D0B-BA4FBAECA3EB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08686B6-FC82-9D7C-A159-7EE8F1F06A5C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78B6391-F2B8-54C4-2BE9-ED5B9A8E2F42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Code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31ED3B-0428-8F0C-3D30-6C21309DDEFB}"/>
              </a:ext>
            </a:extLst>
          </p:cNvPr>
          <p:cNvGrpSpPr/>
          <p:nvPr/>
        </p:nvGrpSpPr>
        <p:grpSpPr>
          <a:xfrm>
            <a:off x="6064272" y="4463607"/>
            <a:ext cx="1423515" cy="923193"/>
            <a:chOff x="594527" y="2443424"/>
            <a:chExt cx="1423515" cy="923193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7CAB3E1-0935-82AB-D834-5B6737BC4979}"/>
                </a:ext>
              </a:extLst>
            </p:cNvPr>
            <p:cNvSpPr/>
            <p:nvPr/>
          </p:nvSpPr>
          <p:spPr>
            <a:xfrm>
              <a:off x="594527" y="2443424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8E322870-2443-5BC7-149A-2899AFB974B4}"/>
                </a:ext>
              </a:extLst>
            </p:cNvPr>
            <p:cNvSpPr/>
            <p:nvPr/>
          </p:nvSpPr>
          <p:spPr>
            <a:xfrm>
              <a:off x="668214" y="2597289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Work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FA3B06D-2866-280D-1AD0-4BE92FB647C7}"/>
                </a:ext>
              </a:extLst>
            </p:cNvPr>
            <p:cNvSpPr/>
            <p:nvPr/>
          </p:nvSpPr>
          <p:spPr>
            <a:xfrm>
              <a:off x="741901" y="2751155"/>
              <a:ext cx="1276141" cy="61546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Sub-component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F698060-A8E6-2685-EED7-99F1423A0674}"/>
              </a:ext>
            </a:extLst>
          </p:cNvPr>
          <p:cNvSpPr/>
          <p:nvPr/>
        </p:nvSpPr>
        <p:spPr>
          <a:xfrm>
            <a:off x="2260619" y="3276813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6C153F9-1B15-A589-0BC7-64E701074512}"/>
              </a:ext>
            </a:extLst>
          </p:cNvPr>
          <p:cNvSpPr/>
          <p:nvPr/>
        </p:nvSpPr>
        <p:spPr>
          <a:xfrm>
            <a:off x="4199289" y="3276813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Software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A7CA8B-D5C7-7D90-929B-C8A80F33259A}"/>
              </a:ext>
            </a:extLst>
          </p:cNvPr>
          <p:cNvSpPr/>
          <p:nvPr/>
        </p:nvSpPr>
        <p:spPr>
          <a:xfrm>
            <a:off x="6137959" y="3251203"/>
            <a:ext cx="1276141" cy="6154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Model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90AE9B8-EBEC-E28D-1B13-B85BF349C5B4}"/>
              </a:ext>
            </a:extLst>
          </p:cNvPr>
          <p:cNvSpPr/>
          <p:nvPr/>
        </p:nvSpPr>
        <p:spPr>
          <a:xfrm>
            <a:off x="4199289" y="1845975"/>
            <a:ext cx="1276141" cy="6154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App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C5CBB0-3979-7E3E-295F-39E9C419E431}"/>
              </a:ext>
            </a:extLst>
          </p:cNvPr>
          <p:cNvSpPr txBox="1"/>
          <p:nvPr/>
        </p:nvSpPr>
        <p:spPr>
          <a:xfrm>
            <a:off x="7887415" y="4463470"/>
            <a:ext cx="32510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Copyright</a:t>
            </a:r>
            <a:r>
              <a:rPr lang="zh-CN" altLang="en-US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Infringement</a:t>
            </a:r>
            <a:r>
              <a:rPr lang="en-US" altLang="zh-CN" sz="18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:</a:t>
            </a:r>
            <a:r>
              <a:rPr lang="zh-CN" altLang="en-US" sz="18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8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 Identification,</a:t>
            </a:r>
            <a:r>
              <a:rPr lang="zh-CN" altLang="en-US" sz="18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Provenance</a:t>
            </a:r>
            <a:r>
              <a:rPr lang="zh-CN" altLang="en-US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and</a:t>
            </a:r>
            <a:r>
              <a:rPr lang="zh-CN" altLang="en-US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Lineage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20F0ED1-0982-1AE4-37E0-738FB21604F7}"/>
              </a:ext>
            </a:extLst>
          </p:cNvPr>
          <p:cNvSpPr txBox="1"/>
          <p:nvPr/>
        </p:nvSpPr>
        <p:spPr>
          <a:xfrm>
            <a:off x="7887417" y="3261378"/>
            <a:ext cx="3251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External</a:t>
            </a:r>
            <a:r>
              <a:rPr lang="zh-CN" altLang="en-US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Conflicts:</a:t>
            </a:r>
          </a:p>
          <a:p>
            <a:pPr algn="ctr"/>
            <a:r>
              <a:rPr lang="en-US" altLang="zh-CN" sz="1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Multiple</a:t>
            </a:r>
            <a:r>
              <a:rPr lang="zh-CN" altLang="en-US" sz="1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Copyleft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975DB3-DF7E-2550-55C7-5B47FD2D9EDC}"/>
              </a:ext>
            </a:extLst>
          </p:cNvPr>
          <p:cNvSpPr txBox="1"/>
          <p:nvPr/>
        </p:nvSpPr>
        <p:spPr>
          <a:xfrm>
            <a:off x="7887416" y="1827184"/>
            <a:ext cx="3251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Right</a:t>
            </a:r>
            <a:r>
              <a:rPr lang="zh-CN" altLang="en-US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Granting</a:t>
            </a:r>
            <a:r>
              <a:rPr lang="zh-CN" altLang="en-US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</a:t>
            </a:r>
            <a:r>
              <a:rPr lang="en-SG" altLang="zh-CN" b="1" dirty="0" err="1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ssessment</a:t>
            </a:r>
            <a:endParaRPr lang="en-US" altLang="zh-CN" sz="1800" b="1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Up-down Arrow 30">
            <a:extLst>
              <a:ext uri="{FF2B5EF4-FFF2-40B4-BE49-F238E27FC236}">
                <a16:creationId xmlns:a16="http://schemas.microsoft.com/office/drawing/2014/main" id="{9B870DC2-C10C-A734-BFD3-6739562CBA33}"/>
              </a:ext>
            </a:extLst>
          </p:cNvPr>
          <p:cNvSpPr/>
          <p:nvPr/>
        </p:nvSpPr>
        <p:spPr>
          <a:xfrm rot="1763883">
            <a:off x="1359066" y="1194896"/>
            <a:ext cx="1375548" cy="4468208"/>
          </a:xfrm>
          <a:prstGeom prst="upDownArrow">
            <a:avLst>
              <a:gd name="adj1" fmla="val 57795"/>
              <a:gd name="adj2" fmla="val 60048"/>
            </a:avLst>
          </a:prstGeom>
          <a:solidFill>
            <a:srgbClr val="C5E0B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Regulations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582118-88C5-F8FE-46C6-9E9D2BB5FAD2}"/>
              </a:ext>
            </a:extLst>
          </p:cNvPr>
          <p:cNvSpPr/>
          <p:nvPr/>
        </p:nvSpPr>
        <p:spPr>
          <a:xfrm>
            <a:off x="7735972" y="1639843"/>
            <a:ext cx="3513846" cy="2347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106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8A0CD-186B-D4F0-EF28-50C45E358053}"/>
              </a:ext>
            </a:extLst>
          </p:cNvPr>
          <p:cNvSpPr txBox="1"/>
          <p:nvPr/>
        </p:nvSpPr>
        <p:spPr>
          <a:xfrm>
            <a:off x="337597" y="1876203"/>
            <a:ext cx="5593599" cy="310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Analysis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for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FOSS</a:t>
            </a:r>
          </a:p>
          <a:p>
            <a:endParaRPr lang="en-US" altLang="zh-CN" sz="28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Software</a:t>
            </a:r>
            <a:r>
              <a:rPr lang="zh-CN" altLang="en-US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Composition</a:t>
            </a:r>
            <a:r>
              <a:rPr lang="zh-CN" altLang="en-US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Analysis:</a:t>
            </a:r>
            <a:r>
              <a:rPr lang="zh-CN" altLang="en-US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	Scanning,</a:t>
            </a:r>
            <a:r>
              <a:rPr lang="zh-CN" altLang="en-US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Matching</a:t>
            </a:r>
            <a:r>
              <a:rPr lang="zh-CN" altLang="en-US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Exceptions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Inconsistencies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E7DDB-6AEC-D264-3DE7-FAB1CCBF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67" y="2695967"/>
            <a:ext cx="5222358" cy="3801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39FB70-9A21-042C-FFF4-83344C563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06" y="781320"/>
            <a:ext cx="5222358" cy="16967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8117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D7786DF-4BFF-CE4B-5D64-E9223506D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268" y="619836"/>
            <a:ext cx="5369065" cy="2042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1E4778-5BA7-CE45-19E3-1CF83AD2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31" y="3143133"/>
            <a:ext cx="4765278" cy="327795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362EB7-DF08-097B-BF33-E0A3BAE4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224" y="3532014"/>
            <a:ext cx="3797595" cy="184936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94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81ED98-D41B-C797-E92C-9E6855B0A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88" y="1646040"/>
            <a:ext cx="5749511" cy="20913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DE4B93-382C-1BC8-9E8D-FAA244EE3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14" y="2272504"/>
            <a:ext cx="5094535" cy="36340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73882-8C8E-4D61-EB30-3347463865B9}"/>
              </a:ext>
            </a:extLst>
          </p:cNvPr>
          <p:cNvSpPr txBox="1"/>
          <p:nvPr/>
        </p:nvSpPr>
        <p:spPr>
          <a:xfrm>
            <a:off x="3861417" y="770687"/>
            <a:ext cx="44691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Copyright</a:t>
            </a:r>
            <a:r>
              <a:rPr lang="zh-CN" altLang="en-US" sz="28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 </a:t>
            </a:r>
            <a:r>
              <a:rPr lang="en-US" altLang="zh-CN" sz="28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Infringement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D4FB72-6689-5534-8E5F-CF0AD986A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94" y="4089532"/>
            <a:ext cx="5015693" cy="238438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759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CE7828E-C131-F2F9-042D-7D1C463930E8}"/>
              </a:ext>
            </a:extLst>
          </p:cNvPr>
          <p:cNvSpPr txBox="1"/>
          <p:nvPr/>
        </p:nvSpPr>
        <p:spPr>
          <a:xfrm>
            <a:off x="3534226" y="2855158"/>
            <a:ext cx="1492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Fair</a:t>
            </a:r>
            <a:r>
              <a:rPr lang="zh-CN" altLang="en-US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CA5D5E-0059-7C1F-B9A7-13BC248BD597}"/>
              </a:ext>
            </a:extLst>
          </p:cNvPr>
          <p:cNvSpPr txBox="1"/>
          <p:nvPr/>
        </p:nvSpPr>
        <p:spPr>
          <a:xfrm>
            <a:off x="497390" y="2855158"/>
            <a:ext cx="2114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Copyright</a:t>
            </a:r>
            <a:r>
              <a:rPr lang="en-US" altLang="zh-CN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C97408-1C60-8FBC-DAFF-62CE75A114B7}"/>
              </a:ext>
            </a:extLst>
          </p:cNvPr>
          <p:cNvSpPr txBox="1"/>
          <p:nvPr/>
        </p:nvSpPr>
        <p:spPr>
          <a:xfrm>
            <a:off x="5948901" y="2855158"/>
            <a:ext cx="2271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58FECE-D9CE-8787-69E5-D32067B64133}"/>
              </a:ext>
            </a:extLst>
          </p:cNvPr>
          <p:cNvSpPr txBox="1"/>
          <p:nvPr/>
        </p:nvSpPr>
        <p:spPr>
          <a:xfrm>
            <a:off x="8841297" y="2855158"/>
            <a:ext cx="27384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Deep</a:t>
            </a:r>
            <a:r>
              <a:rPr lang="zh-CN" altLang="en-US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IP</a:t>
            </a:r>
            <a:r>
              <a:rPr lang="zh-CN" altLang="en-US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Protection</a:t>
            </a:r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EF5F8C80-5C71-0303-D771-EB67C235B697}"/>
              </a:ext>
            </a:extLst>
          </p:cNvPr>
          <p:cNvSpPr/>
          <p:nvPr/>
        </p:nvSpPr>
        <p:spPr>
          <a:xfrm rot="5400000">
            <a:off x="5554226" y="-3227409"/>
            <a:ext cx="1090243" cy="11012994"/>
          </a:xfrm>
          <a:prstGeom prst="upDownArrow">
            <a:avLst>
              <a:gd name="adj1" fmla="val 57795"/>
              <a:gd name="adj2" fmla="val 60048"/>
            </a:avLst>
          </a:prstGeom>
          <a:solidFill>
            <a:srgbClr val="C5E0B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sz="2400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C9185-828F-7272-0709-9A3FA785CA51}"/>
              </a:ext>
            </a:extLst>
          </p:cNvPr>
          <p:cNvSpPr txBox="1"/>
          <p:nvPr/>
        </p:nvSpPr>
        <p:spPr>
          <a:xfrm>
            <a:off x="278031" y="2094422"/>
            <a:ext cx="198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Legal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B0594-04A0-03A4-FA1A-EF958B5E3DB1}"/>
              </a:ext>
            </a:extLst>
          </p:cNvPr>
          <p:cNvSpPr txBox="1"/>
          <p:nvPr/>
        </p:nvSpPr>
        <p:spPr>
          <a:xfrm>
            <a:off x="9721629" y="2094422"/>
            <a:ext cx="19887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Technical</a:t>
            </a:r>
            <a:endParaRPr lang="en-US" sz="1800" b="1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40AC3-DC33-7B42-3872-7E2ADBD15290}"/>
              </a:ext>
            </a:extLst>
          </p:cNvPr>
          <p:cNvSpPr txBox="1"/>
          <p:nvPr/>
        </p:nvSpPr>
        <p:spPr>
          <a:xfrm>
            <a:off x="278031" y="3347341"/>
            <a:ext cx="255305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Whether machine-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5E0B4"/>
                </a:highlight>
                <a:latin typeface="Microsoft YaHei UI" panose="020B0400000000000000" pitchFamily="34" charset="-122"/>
                <a:ea typeface="Microsoft YaHei UI" panose="020B0400000000000000" pitchFamily="34" charset="-122"/>
              </a:rPr>
              <a:t>generated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content can be copyrighted?</a:t>
            </a: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And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who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owns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the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copyright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Photoshop,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Word,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endParaRPr lang="en-SG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Generative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Model…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E80D4A-B005-37AE-68ED-FC5DD501A211}"/>
              </a:ext>
            </a:extLst>
          </p:cNvPr>
          <p:cNvSpPr txBox="1"/>
          <p:nvPr/>
        </p:nvSpPr>
        <p:spPr>
          <a:xfrm>
            <a:off x="3003786" y="3347341"/>
            <a:ext cx="255305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Whether ML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SG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5E0B4"/>
                </a:highlight>
                <a:latin typeface="Microsoft YaHei UI" panose="020B0400000000000000" pitchFamily="34" charset="-122"/>
                <a:ea typeface="Microsoft YaHei UI" panose="020B0400000000000000" pitchFamily="34" charset="-122"/>
              </a:rPr>
              <a:t>generated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content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can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be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considered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Fair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Use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The legal doctrine of fair use provides some relief from liability for using copyrighted material without a license.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29B1F4-F43A-35EF-A1D8-905FF5B8AC9A}"/>
              </a:ext>
            </a:extLst>
          </p:cNvPr>
          <p:cNvSpPr txBox="1"/>
          <p:nvPr/>
        </p:nvSpPr>
        <p:spPr>
          <a:xfrm>
            <a:off x="5808254" y="3347341"/>
            <a:ext cx="25530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Whether the ML reuse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5E0B4"/>
                </a:highlight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process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is legal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compliant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License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Compatibility,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Rights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Granting,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SG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Redistribution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Commercial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Use,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Responsible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Use.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EE5522-DD06-20E6-6B31-EE5493D62E2F}"/>
              </a:ext>
            </a:extLst>
          </p:cNvPr>
          <p:cNvSpPr txBox="1"/>
          <p:nvPr/>
        </p:nvSpPr>
        <p:spPr>
          <a:xfrm>
            <a:off x="8879399" y="3347341"/>
            <a:ext cx="2726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How to protect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NN </a:t>
            </a: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5E0B4"/>
                </a:highlight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models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from plagiarism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r>
              <a:rPr lang="en-SG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Watermark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Fingerprint,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</a:t>
            </a:r>
            <a:r>
              <a:rPr lang="en-SG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uthorization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9CA9C54-D5C8-1B0B-C32E-8C11FAE93219}"/>
              </a:ext>
            </a:extLst>
          </p:cNvPr>
          <p:cNvSpPr/>
          <p:nvPr/>
        </p:nvSpPr>
        <p:spPr>
          <a:xfrm>
            <a:off x="6452669" y="6204639"/>
            <a:ext cx="1531677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ModelGo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1EBD89B-7D07-57FF-EF07-62466451839A}"/>
              </a:ext>
            </a:extLst>
          </p:cNvPr>
          <p:cNvSpPr/>
          <p:nvPr/>
        </p:nvSpPr>
        <p:spPr>
          <a:xfrm>
            <a:off x="4366396" y="6204639"/>
            <a:ext cx="1531677" cy="50859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</a:t>
            </a:r>
            <a:endParaRPr lang="en-US" dirty="0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010FA-3FB7-B861-02C0-0C0868B3E6C8}"/>
              </a:ext>
            </a:extLst>
          </p:cNvPr>
          <p:cNvCxnSpPr>
            <a:cxnSpLocks/>
          </p:cNvCxnSpPr>
          <p:nvPr/>
        </p:nvCxnSpPr>
        <p:spPr>
          <a:xfrm flipH="1" flipV="1">
            <a:off x="1836106" y="5409444"/>
            <a:ext cx="2925909" cy="104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E02079-8228-DE65-59FB-6093D8A88C33}"/>
              </a:ext>
            </a:extLst>
          </p:cNvPr>
          <p:cNvCxnSpPr>
            <a:cxnSpLocks/>
          </p:cNvCxnSpPr>
          <p:nvPr/>
        </p:nvCxnSpPr>
        <p:spPr>
          <a:xfrm flipV="1">
            <a:off x="5522897" y="5655665"/>
            <a:ext cx="1338897" cy="769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93DF805-1824-186F-C695-57101673F0C4}"/>
              </a:ext>
            </a:extLst>
          </p:cNvPr>
          <p:cNvCxnSpPr>
            <a:cxnSpLocks/>
          </p:cNvCxnSpPr>
          <p:nvPr/>
        </p:nvCxnSpPr>
        <p:spPr>
          <a:xfrm flipV="1">
            <a:off x="5556845" y="4762853"/>
            <a:ext cx="4531700" cy="169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6F8FBF-1FED-7799-3DD2-B70A7926C39A}"/>
              </a:ext>
            </a:extLst>
          </p:cNvPr>
          <p:cNvCxnSpPr>
            <a:cxnSpLocks/>
            <a:endCxn id="16" idx="2"/>
          </p:cNvCxnSpPr>
          <p:nvPr/>
        </p:nvCxnSpPr>
        <p:spPr>
          <a:xfrm flipH="1" flipV="1">
            <a:off x="7084784" y="5655665"/>
            <a:ext cx="186638" cy="684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D393BF0-0049-A3EC-9F82-10F19D55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20" y="439022"/>
            <a:ext cx="5151951" cy="1831231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8CEE5F5-A399-2A58-1B72-30F43DD41CF5}"/>
              </a:ext>
            </a:extLst>
          </p:cNvPr>
          <p:cNvSpPr txBox="1"/>
          <p:nvPr/>
        </p:nvSpPr>
        <p:spPr>
          <a:xfrm>
            <a:off x="3943294" y="6063815"/>
            <a:ext cx="218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 the realm</a:t>
            </a:r>
            <a:r>
              <a:rPr lang="zh-CN" alt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of</a:t>
            </a:r>
            <a:r>
              <a:rPr lang="zh-CN" altLang="en-US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54079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0D2A9F-1517-9C88-200F-9B6F4944AF36}"/>
              </a:ext>
            </a:extLst>
          </p:cNvPr>
          <p:cNvSpPr txBox="1"/>
          <p:nvPr/>
        </p:nvSpPr>
        <p:spPr>
          <a:xfrm>
            <a:off x="1040282" y="811197"/>
            <a:ext cx="10111436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Fair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use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</a:t>
            </a:r>
            <a:r>
              <a:rPr lang="en-SG" sz="2800" b="1" dirty="0" err="1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efense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is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considering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by</a:t>
            </a:r>
          </a:p>
          <a:p>
            <a:pPr algn="ctr"/>
            <a:endParaRPr lang="en-US" altLang="zh-CN" sz="2800" b="1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Transformativeness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[25%]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	</a:t>
            </a:r>
            <a:r>
              <a:rPr lang="en-SG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P</a:t>
            </a:r>
            <a:r>
              <a:rPr lang="en-SG" sz="2000" i="1" dirty="0">
                <a:effectLst/>
                <a:latin typeface="Helvetica" pitchFamily="2" charset="0"/>
              </a:rPr>
              <a:t>redicting the similarity of two </a:t>
            </a:r>
            <a:r>
              <a:rPr lang="en-US" altLang="zh-CN" sz="2000" i="1" dirty="0">
                <a:effectLst/>
                <a:latin typeface="Helvetica" pitchFamily="2" charset="0"/>
              </a:rPr>
              <a:t>codes</a:t>
            </a:r>
            <a:r>
              <a:rPr lang="en-US" altLang="zh-CN" sz="2000" i="1" dirty="0">
                <a:latin typeface="Helvetica" pitchFamily="2" charset="0"/>
              </a:rPr>
              <a:t>,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Google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Book,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R</a:t>
            </a:r>
            <a:r>
              <a:rPr lang="en-SG" altLang="zh-CN" sz="2000" i="1" dirty="0" err="1">
                <a:latin typeface="Helvetica" pitchFamily="2" charset="0"/>
              </a:rPr>
              <a:t>ecommendation</a:t>
            </a:r>
            <a:r>
              <a:rPr lang="en-SG" altLang="zh-CN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S</a:t>
            </a:r>
            <a:r>
              <a:rPr lang="en-SG" altLang="zh-CN" sz="2000" i="1" dirty="0" err="1">
                <a:latin typeface="Helvetica" pitchFamily="2" charset="0"/>
              </a:rPr>
              <a:t>ystem</a:t>
            </a:r>
            <a:r>
              <a:rPr lang="en-US" altLang="zh-CN" sz="2000" i="1" dirty="0">
                <a:latin typeface="Helvetica" pitchFamily="2" charset="0"/>
              </a:rPr>
              <a:t>s.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Nature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of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the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copyrighted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work.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[5%]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Helvetica" pitchFamily="2" charset="0"/>
              </a:rPr>
              <a:t>	Ideas,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facts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cannot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be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copyrighted.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</a:t>
            </a:r>
            <a:r>
              <a:rPr lang="en-SG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mount and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</a:t>
            </a:r>
            <a:r>
              <a:rPr lang="en-SG" sz="2000" dirty="0" err="1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ubstantiality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[30%]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latin typeface="Helvetica" pitchFamily="2" charset="0"/>
              </a:rPr>
              <a:t>	Quote,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intermediate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US" altLang="zh-CN" sz="2000" i="1" dirty="0">
                <a:latin typeface="Helvetica" pitchFamily="2" charset="0"/>
              </a:rPr>
              <a:t>copying</a:t>
            </a:r>
            <a:r>
              <a:rPr lang="zh-CN" altLang="en-US" sz="2000" i="1" dirty="0">
                <a:latin typeface="Helvetica" pitchFamily="2" charset="0"/>
              </a:rPr>
              <a:t> </a:t>
            </a:r>
            <a:r>
              <a:rPr lang="en-SG" sz="2000" i="1" dirty="0">
                <a:latin typeface="Helvetica" pitchFamily="2" charset="0"/>
              </a:rPr>
              <a:t>may not </a:t>
            </a:r>
            <a:r>
              <a:rPr lang="en-SG" sz="2000" i="1" dirty="0">
                <a:effectLst/>
                <a:latin typeface="Helvetica" pitchFamily="2" charset="0"/>
              </a:rPr>
              <a:t>count against fair use</a:t>
            </a:r>
            <a:r>
              <a:rPr lang="en-US" altLang="zh-CN" sz="2000" i="1" dirty="0">
                <a:effectLst/>
                <a:latin typeface="Helvetica" pitchFamily="2" charset="0"/>
              </a:rPr>
              <a:t>.</a:t>
            </a:r>
            <a:endParaRPr lang="en-SG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Effect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on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Market</a:t>
            </a:r>
            <a:r>
              <a:rPr lang="en-SG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.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[40%]</a:t>
            </a:r>
          </a:p>
          <a:p>
            <a:r>
              <a:rPr lang="en-US" altLang="zh-CN" sz="2000" i="1" dirty="0">
                <a:latin typeface="Helvetica" pitchFamily="2" charset="0"/>
              </a:rPr>
              <a:t>	</a:t>
            </a:r>
            <a:r>
              <a:rPr lang="en-US" altLang="zh-CN" sz="2000" i="1" dirty="0">
                <a:effectLst/>
                <a:latin typeface="Helvetica" pitchFamily="2" charset="0"/>
              </a:rPr>
              <a:t>C</a:t>
            </a:r>
            <a:r>
              <a:rPr lang="en-SG" sz="2000" i="1" dirty="0" err="1">
                <a:effectLst/>
                <a:latin typeface="Helvetica" pitchFamily="2" charset="0"/>
              </a:rPr>
              <a:t>opies</a:t>
            </a:r>
            <a:r>
              <a:rPr lang="en-SG" sz="2000" i="1" dirty="0">
                <a:effectLst/>
                <a:latin typeface="Helvetica" pitchFamily="2" charset="0"/>
              </a:rPr>
              <a:t> of books available to students</a:t>
            </a:r>
            <a:r>
              <a:rPr lang="zh-CN" altLang="en-US" sz="2000" dirty="0">
                <a:latin typeface="Helvetica" pitchFamily="2" charset="0"/>
              </a:rPr>
              <a:t> </a:t>
            </a:r>
            <a:r>
              <a:rPr lang="en-SG" sz="2000" i="1" dirty="0">
                <a:effectLst/>
                <a:latin typeface="Helvetica" pitchFamily="2" charset="0"/>
              </a:rPr>
              <a:t>on the</a:t>
            </a:r>
            <a:r>
              <a:rPr lang="zh-CN" altLang="en-US" sz="2000" i="1" dirty="0">
                <a:effectLst/>
                <a:latin typeface="Helvetica" pitchFamily="2" charset="0"/>
              </a:rPr>
              <a:t> </a:t>
            </a:r>
            <a:r>
              <a:rPr lang="en-SG" sz="2000" i="1" dirty="0">
                <a:effectLst/>
                <a:latin typeface="Helvetica" pitchFamily="2" charset="0"/>
              </a:rPr>
              <a:t>school’s internal system</a:t>
            </a:r>
            <a:r>
              <a:rPr lang="en-US" altLang="zh-CN" sz="2000" i="1" dirty="0">
                <a:effectLst/>
                <a:latin typeface="Helvetica" pitchFamily="2" charset="0"/>
              </a:rPr>
              <a:t>.</a:t>
            </a:r>
            <a:endParaRPr lang="en-SG" sz="20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37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77A857-7825-EF40-1AF8-20C4C05076A7}"/>
              </a:ext>
            </a:extLst>
          </p:cNvPr>
          <p:cNvSpPr txBox="1"/>
          <p:nvPr/>
        </p:nvSpPr>
        <p:spPr>
          <a:xfrm>
            <a:off x="1040282" y="437183"/>
            <a:ext cx="10111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Natural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Language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67A68-A88F-70E8-6EF6-207E2CCE7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0" y="1162140"/>
            <a:ext cx="7772400" cy="52586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CA14D-A94B-4E5A-FEB6-7059480694BC}"/>
              </a:ext>
            </a:extLst>
          </p:cNvPr>
          <p:cNvSpPr txBox="1"/>
          <p:nvPr/>
        </p:nvSpPr>
        <p:spPr>
          <a:xfrm>
            <a:off x="8153400" y="1366968"/>
            <a:ext cx="3512736" cy="484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Research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Topics:</a:t>
            </a:r>
          </a:p>
          <a:p>
            <a:pPr>
              <a:lnSpc>
                <a:spcPct val="150000"/>
              </a:lnSpc>
            </a:pPr>
            <a:endParaRPr lang="en-US" altLang="zh-CN" sz="8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1)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Identify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verbatim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copying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(the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heart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of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work)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2)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Identify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i</a:t>
            </a:r>
            <a:r>
              <a:rPr lang="en-SG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nsufficient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t</a:t>
            </a:r>
            <a:r>
              <a:rPr lang="en-SG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ransformations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: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translation,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similar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characters,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3)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Identify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facts,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parodies</a:t>
            </a:r>
          </a:p>
          <a:p>
            <a:pPr>
              <a:lnSpc>
                <a:spcPct val="150000"/>
              </a:lnSpc>
            </a:pPr>
            <a:endParaRPr lang="en-SG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&gt;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Hight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Level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SG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Similarity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Assessment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endParaRPr lang="en-SG" sz="20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965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650601-BB40-A742-0444-93915B416972}"/>
              </a:ext>
            </a:extLst>
          </p:cNvPr>
          <p:cNvSpPr txBox="1"/>
          <p:nvPr/>
        </p:nvSpPr>
        <p:spPr>
          <a:xfrm>
            <a:off x="1040282" y="437183"/>
            <a:ext cx="10111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3F19D-DB28-8E78-EE08-4F0874D9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26" y="1734288"/>
            <a:ext cx="7772400" cy="3972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EC6CED-D207-2DFE-CA75-4C96AF011C7F}"/>
              </a:ext>
            </a:extLst>
          </p:cNvPr>
          <p:cNvSpPr txBox="1"/>
          <p:nvPr/>
        </p:nvSpPr>
        <p:spPr>
          <a:xfrm>
            <a:off x="8133303" y="2427739"/>
            <a:ext cx="364336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Related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Issues:</a:t>
            </a:r>
          </a:p>
          <a:p>
            <a:pPr>
              <a:lnSpc>
                <a:spcPct val="150000"/>
              </a:lnSpc>
            </a:pPr>
            <a:endParaRPr lang="en-US" altLang="zh-CN" sz="8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1)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SG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Reproducing Code Licensed Under GPL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.</a:t>
            </a:r>
            <a:endParaRPr lang="en-SG" altLang="zh-CN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2)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T</a:t>
            </a:r>
            <a:r>
              <a:rPr lang="en-SG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ransformation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:</a:t>
            </a:r>
            <a:endParaRPr lang="en-SG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I</a:t>
            </a:r>
            <a:r>
              <a:rPr lang="en-SG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nter</a:t>
            </a:r>
            <a:r>
              <a:rPr lang="en-SG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-modular relationships, parameter lists, and macros.</a:t>
            </a:r>
          </a:p>
          <a:p>
            <a:endParaRPr lang="en-SG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1248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9819-4C2B-AAAF-213C-A9CB87B4835B}"/>
              </a:ext>
            </a:extLst>
          </p:cNvPr>
          <p:cNvSpPr txBox="1"/>
          <p:nvPr/>
        </p:nvSpPr>
        <p:spPr>
          <a:xfrm>
            <a:off x="1040282" y="437183"/>
            <a:ext cx="10111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8B4FB-3687-561D-B10B-F7BD2EA3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88" y="2227195"/>
            <a:ext cx="7772400" cy="32677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2A1CD-2B69-8C43-DCC9-A04A5442A928}"/>
              </a:ext>
            </a:extLst>
          </p:cNvPr>
          <p:cNvSpPr txBox="1"/>
          <p:nvPr/>
        </p:nvSpPr>
        <p:spPr>
          <a:xfrm>
            <a:off x="8133302" y="2427739"/>
            <a:ext cx="3908809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Related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Issues:</a:t>
            </a:r>
          </a:p>
          <a:p>
            <a:pPr>
              <a:lnSpc>
                <a:spcPct val="150000"/>
              </a:lnSpc>
            </a:pPr>
            <a:endParaRPr lang="en-US" altLang="zh-CN" sz="800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1)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T</a:t>
            </a:r>
            <a:r>
              <a:rPr lang="en-SG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ransformation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: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SG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Specific pattern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,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style,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character</a:t>
            </a:r>
            <a:r>
              <a:rPr lang="en-SG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.</a:t>
            </a:r>
          </a:p>
          <a:p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2)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Trademark.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(e.g.,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Getty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Image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watermark,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Micky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Mouse)</a:t>
            </a:r>
            <a:endParaRPr lang="en-SG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  <a:p>
            <a:endParaRPr lang="en-SG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1610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580E97-0E37-D5C9-23CA-15EBC64B3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8534"/>
            <a:ext cx="7772400" cy="3956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B7555-447F-87A1-CCC7-775C834F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062787"/>
            <a:ext cx="7772400" cy="133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7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222420-0214-5E6B-2CC1-340B7EE41064}"/>
              </a:ext>
            </a:extLst>
          </p:cNvPr>
          <p:cNvSpPr txBox="1"/>
          <p:nvPr/>
        </p:nvSpPr>
        <p:spPr>
          <a:xfrm>
            <a:off x="1040282" y="643622"/>
            <a:ext cx="10111436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Technical</a:t>
            </a:r>
            <a:r>
              <a:rPr lang="zh-CN" altLang="en-US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Mitigation</a:t>
            </a:r>
          </a:p>
          <a:p>
            <a:pPr algn="ctr"/>
            <a:endParaRPr lang="en-US" altLang="zh-CN" sz="2800" b="1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Filtering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	Use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only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public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domain,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permissive-licensed,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non-copyrightable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content</a:t>
            </a:r>
            <a:r>
              <a:rPr lang="en-US" altLang="zh-CN" sz="2000" i="1" dirty="0">
                <a:latin typeface="Helvetica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	Remove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duplicates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for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less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memorization.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Output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Filtering</a:t>
            </a:r>
          </a:p>
          <a:p>
            <a:r>
              <a:rPr lang="en-US" altLang="zh-CN" sz="2000" i="1" dirty="0">
                <a:latin typeface="Helvetica" pitchFamily="2" charset="0"/>
              </a:rPr>
              <a:t>	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C</a:t>
            </a:r>
            <a:r>
              <a:rPr lang="en-SG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apture</a:t>
            </a:r>
            <a:r>
              <a:rPr lang="en-SG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the fair use </a:t>
            </a:r>
            <a:r>
              <a:rPr lang="en-SG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standa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rds.</a:t>
            </a:r>
            <a:endParaRPr lang="en-SG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Instance Attribution</a:t>
            </a:r>
          </a:p>
          <a:p>
            <a:pPr>
              <a:lnSpc>
                <a:spcPct val="150000"/>
              </a:lnSpc>
            </a:pP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	Determine the source of a generated output.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(</a:t>
            </a:r>
            <a:r>
              <a:rPr lang="en-US" altLang="zh-CN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Sh</a:t>
            </a:r>
            <a:r>
              <a:rPr lang="en-SG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apl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e</a:t>
            </a:r>
            <a:r>
              <a:rPr lang="en-SG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y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V</a:t>
            </a:r>
            <a:r>
              <a:rPr lang="en-SG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alues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)</a:t>
            </a:r>
            <a:endParaRPr lang="en-SG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DP</a:t>
            </a:r>
            <a:r>
              <a:rPr lang="zh-CN" altLang="en-US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Training</a:t>
            </a:r>
          </a:p>
          <a:p>
            <a:r>
              <a:rPr lang="en-US" altLang="zh-CN" sz="2000" i="1" dirty="0">
                <a:latin typeface="Helvetica" pitchFamily="2" charset="0"/>
              </a:rPr>
              <a:t>	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In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the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context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of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mitigating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copyright-related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US" altLang="zh-CN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risk.</a:t>
            </a:r>
            <a:endParaRPr lang="en-SG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  <a:ea typeface="Microsoft YaHei UI" panose="020B0400000000000000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Learning from Human Feedback</a:t>
            </a:r>
          </a:p>
          <a:p>
            <a:r>
              <a:rPr lang="en-SG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	Human feedback might reward verbatim generations of</a:t>
            </a:r>
            <a:r>
              <a:rPr lang="zh-CN" alt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 </a:t>
            </a:r>
            <a:r>
              <a:rPr lang="en-SG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Microsoft YaHei UI" panose="020B0400000000000000" pitchFamily="34" charset="-122"/>
              </a:rPr>
              <a:t>copyrighted content.</a:t>
            </a:r>
          </a:p>
        </p:txBody>
      </p:sp>
    </p:spTree>
    <p:extLst>
      <p:ext uri="{BB962C8B-B14F-4D97-AF65-F5344CB8AC3E}">
        <p14:creationId xmlns:p14="http://schemas.microsoft.com/office/powerpoint/2010/main" val="3340106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EC190D-ABE9-F0B6-CDB4-3714BF454054}"/>
              </a:ext>
            </a:extLst>
          </p:cNvPr>
          <p:cNvSpPr txBox="1"/>
          <p:nvPr/>
        </p:nvSpPr>
        <p:spPr>
          <a:xfrm>
            <a:off x="4195555" y="2770857"/>
            <a:ext cx="3794483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Collaborative</a:t>
            </a:r>
            <a:r>
              <a:rPr lang="zh-CN" altLang="en-US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ML</a:t>
            </a:r>
          </a:p>
          <a:p>
            <a:pPr algn="ctr"/>
            <a:r>
              <a:rPr lang="zh-CN" altLang="en-US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（</a:t>
            </a:r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Privacy-preserving</a:t>
            </a:r>
            <a:r>
              <a:rPr lang="zh-CN" altLang="en-US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）</a:t>
            </a:r>
            <a:endParaRPr lang="en-US" altLang="zh-CN" sz="2400" b="1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9310B-DBEF-76D1-32FA-CFB93317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656" y="406167"/>
            <a:ext cx="3020899" cy="18865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CDCEE-DC13-C7CA-BAA9-0B3A971A9728}"/>
              </a:ext>
            </a:extLst>
          </p:cNvPr>
          <p:cNvSpPr txBox="1"/>
          <p:nvPr/>
        </p:nvSpPr>
        <p:spPr>
          <a:xfrm>
            <a:off x="1297763" y="2401525"/>
            <a:ext cx="2774683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V</a:t>
            </a:r>
            <a:r>
              <a:rPr lang="en-US" altLang="zh-CN" sz="1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olunteer </a:t>
            </a:r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</a:t>
            </a:r>
            <a:r>
              <a:rPr lang="en-US" altLang="zh-CN" sz="1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omputing</a:t>
            </a:r>
          </a:p>
          <a:p>
            <a:pPr algn="ctr"/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Init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Model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+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Open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Dataset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3941926-6261-43AC-5C84-5E4585A34A31}"/>
              </a:ext>
            </a:extLst>
          </p:cNvPr>
          <p:cNvCxnSpPr>
            <a:cxnSpLocks/>
          </p:cNvCxnSpPr>
          <p:nvPr/>
        </p:nvCxnSpPr>
        <p:spPr>
          <a:xfrm flipH="1" flipV="1">
            <a:off x="4418092" y="1486961"/>
            <a:ext cx="1249378" cy="1139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B89488A-1FA5-E77C-2048-0F96C898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26" y="4245144"/>
            <a:ext cx="6342679" cy="184849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FE69EB-1309-CF52-1F8E-38883B75A896}"/>
              </a:ext>
            </a:extLst>
          </p:cNvPr>
          <p:cNvSpPr txBox="1"/>
          <p:nvPr/>
        </p:nvSpPr>
        <p:spPr>
          <a:xfrm>
            <a:off x="7776927" y="2622468"/>
            <a:ext cx="3843457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Ocean</a:t>
            </a:r>
            <a:r>
              <a:rPr lang="zh-CN" altLang="en-US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Protocol</a:t>
            </a:r>
            <a:endParaRPr lang="en-US" altLang="zh-CN" sz="1800" b="1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Init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Model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+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Local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+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SG" altLang="zh-CN" sz="1200" b="1" dirty="0" err="1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Datatokens</a:t>
            </a:r>
            <a:endParaRPr lang="en-US" altLang="zh-CN" sz="1200" b="1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680CA-06B6-C47C-4E23-3C56D84FDBCF}"/>
              </a:ext>
            </a:extLst>
          </p:cNvPr>
          <p:cNvCxnSpPr>
            <a:cxnSpLocks/>
          </p:cNvCxnSpPr>
          <p:nvPr/>
        </p:nvCxnSpPr>
        <p:spPr>
          <a:xfrm flipH="1">
            <a:off x="4318503" y="3665225"/>
            <a:ext cx="1348967" cy="414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DA2C64A-B8B4-A7A1-FDB4-18009A48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447" y="221439"/>
            <a:ext cx="3747104" cy="22560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CD9815E-F0D4-CF53-C003-966F30EED405}"/>
              </a:ext>
            </a:extLst>
          </p:cNvPr>
          <p:cNvCxnSpPr>
            <a:cxnSpLocks/>
          </p:cNvCxnSpPr>
          <p:nvPr/>
        </p:nvCxnSpPr>
        <p:spPr>
          <a:xfrm flipV="1">
            <a:off x="6682701" y="1486961"/>
            <a:ext cx="1094226" cy="1150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7C7154-0FB7-0F4D-5EE7-CC357E701CBE}"/>
              </a:ext>
            </a:extLst>
          </p:cNvPr>
          <p:cNvSpPr txBox="1"/>
          <p:nvPr/>
        </p:nvSpPr>
        <p:spPr>
          <a:xfrm>
            <a:off x="2114608" y="6309410"/>
            <a:ext cx="3843457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Distributed</a:t>
            </a:r>
            <a:r>
              <a:rPr lang="zh-CN" altLang="en-US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b="1" dirty="0" err="1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MoE</a:t>
            </a:r>
            <a:endParaRPr lang="en-US" altLang="zh-CN" sz="1800" b="1" dirty="0">
              <a:solidFill>
                <a:srgbClr val="0070C0"/>
              </a:solidFill>
              <a:latin typeface="Microsoft YaHei UI" panose="020B0400000000000000" pitchFamily="34" charset="-122"/>
              <a:ea typeface="Microsoft YaHei UI" panose="020B0400000000000000" pitchFamily="34" charset="-122"/>
            </a:endParaRPr>
          </a:p>
          <a:p>
            <a:pPr algn="ctr"/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Gating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NN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+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Local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Model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+Val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458E68E-BA80-2AF5-2029-5DDF26590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827" y="3601013"/>
            <a:ext cx="1607990" cy="24269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2F7AF21-1733-A439-381D-0E156891C073}"/>
              </a:ext>
            </a:extLst>
          </p:cNvPr>
          <p:cNvSpPr txBox="1"/>
          <p:nvPr/>
        </p:nvSpPr>
        <p:spPr>
          <a:xfrm>
            <a:off x="7900094" y="6091328"/>
            <a:ext cx="3843457" cy="5539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Split</a:t>
            </a:r>
            <a:r>
              <a:rPr lang="zh-CN" altLang="en-US" sz="1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Learning</a:t>
            </a:r>
          </a:p>
          <a:p>
            <a:pPr algn="ctr"/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Init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Model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+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Local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Vertical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Data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+</a:t>
            </a:r>
            <a:r>
              <a:rPr lang="zh-CN" altLang="en-US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2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ID-Label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AC00970-1F64-9EAE-0557-B93422B29F3C}"/>
              </a:ext>
            </a:extLst>
          </p:cNvPr>
          <p:cNvCxnSpPr>
            <a:cxnSpLocks/>
          </p:cNvCxnSpPr>
          <p:nvPr/>
        </p:nvCxnSpPr>
        <p:spPr>
          <a:xfrm>
            <a:off x="6668165" y="3663749"/>
            <a:ext cx="1986948" cy="645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502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A0AD82-539D-90C5-24AE-612E4CECB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96" y="2236205"/>
            <a:ext cx="4634905" cy="34028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73231-8D87-B06F-917C-B368FB986B30}"/>
              </a:ext>
            </a:extLst>
          </p:cNvPr>
          <p:cNvSpPr txBox="1"/>
          <p:nvPr/>
        </p:nvSpPr>
        <p:spPr>
          <a:xfrm>
            <a:off x="1444006" y="1772931"/>
            <a:ext cx="3794483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Decentralized</a:t>
            </a:r>
            <a:r>
              <a:rPr lang="zh-CN" altLang="en-US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AI</a:t>
            </a:r>
            <a:r>
              <a:rPr lang="zh-CN" altLang="en-US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Hub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F5374C-B011-2B13-3600-B1029A951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55932"/>
            <a:ext cx="5807497" cy="2140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922F8A-0790-F30A-3E75-119C3F509DC8}"/>
              </a:ext>
            </a:extLst>
          </p:cNvPr>
          <p:cNvSpPr txBox="1"/>
          <p:nvPr/>
        </p:nvSpPr>
        <p:spPr>
          <a:xfrm>
            <a:off x="6585480" y="594267"/>
            <a:ext cx="482853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Distributed</a:t>
            </a:r>
            <a:r>
              <a:rPr lang="zh-CN" altLang="en-US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Training</a:t>
            </a:r>
            <a:r>
              <a:rPr lang="zh-CN" altLang="en-US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Network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1A0538-76D9-5853-452A-1C5C9B5F5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608" y="4483538"/>
            <a:ext cx="5076278" cy="1780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891276-4E34-1F9A-E1FF-856917ACC7E6}"/>
              </a:ext>
            </a:extLst>
          </p:cNvPr>
          <p:cNvSpPr txBox="1"/>
          <p:nvPr/>
        </p:nvSpPr>
        <p:spPr>
          <a:xfrm>
            <a:off x="6585479" y="3937625"/>
            <a:ext cx="4828537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Crowdsourced</a:t>
            </a:r>
            <a:r>
              <a:rPr lang="zh-CN" altLang="en-US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Platform</a:t>
            </a:r>
          </a:p>
        </p:txBody>
      </p:sp>
    </p:spTree>
    <p:extLst>
      <p:ext uri="{BB962C8B-B14F-4D97-AF65-F5344CB8AC3E}">
        <p14:creationId xmlns:p14="http://schemas.microsoft.com/office/powerpoint/2010/main" val="1540682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53AEEE-7801-FBF5-5E7F-54F1C2E83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20" y="1693978"/>
            <a:ext cx="9373560" cy="43893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DF79D-8DE5-95CB-C1E4-73FC6DAEF810}"/>
              </a:ext>
            </a:extLst>
          </p:cNvPr>
          <p:cNvSpPr txBox="1"/>
          <p:nvPr/>
        </p:nvSpPr>
        <p:spPr>
          <a:xfrm>
            <a:off x="3047198" y="892396"/>
            <a:ext cx="60976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Contract</a:t>
            </a:r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-based</a:t>
            </a:r>
            <a:r>
              <a:rPr lang="zh-CN" altLang="en-US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FL</a:t>
            </a:r>
          </a:p>
        </p:txBody>
      </p:sp>
    </p:spTree>
    <p:extLst>
      <p:ext uri="{BB962C8B-B14F-4D97-AF65-F5344CB8AC3E}">
        <p14:creationId xmlns:p14="http://schemas.microsoft.com/office/powerpoint/2010/main" val="1860554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17E84-143C-4C7C-2BEC-48FBA183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816" y="2134461"/>
            <a:ext cx="8522368" cy="40444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E1E307-975D-F538-3376-AFCCD75D6504}"/>
              </a:ext>
            </a:extLst>
          </p:cNvPr>
          <p:cNvSpPr txBox="1"/>
          <p:nvPr/>
        </p:nvSpPr>
        <p:spPr>
          <a:xfrm>
            <a:off x="3047198" y="952118"/>
            <a:ext cx="609760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How to Design ML Microtasks?</a:t>
            </a:r>
          </a:p>
          <a:p>
            <a:pPr algn="ctr"/>
            <a:r>
              <a:rPr lang="en-US" altLang="zh-CN" sz="1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It</a:t>
            </a:r>
            <a:r>
              <a:rPr lang="zh-CN" altLang="en-US" sz="1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depends on what resources the employers have</a:t>
            </a:r>
            <a:r>
              <a:rPr lang="zh-CN" altLang="en-US" sz="1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and what tasks the workers</a:t>
            </a:r>
            <a:r>
              <a:rPr lang="zh-CN" altLang="en-US" sz="1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Microsoft YaHei UI" panose="020B0400000000000000" pitchFamily="34" charset="-122"/>
                <a:ea typeface="Microsoft YaHei UI" panose="020B0400000000000000" pitchFamily="34" charset="-122"/>
              </a:rPr>
              <a:t>can perform.</a:t>
            </a:r>
          </a:p>
        </p:txBody>
      </p:sp>
    </p:spTree>
    <p:extLst>
      <p:ext uri="{BB962C8B-B14F-4D97-AF65-F5344CB8AC3E}">
        <p14:creationId xmlns:p14="http://schemas.microsoft.com/office/powerpoint/2010/main" val="203938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25C7C4-9C7F-1D2E-9A89-C3B5D6319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69983"/>
            <a:ext cx="7772400" cy="50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1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76E0C2-6998-C9AF-1A6C-243B46A8B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248"/>
          <a:stretch/>
        </p:blipFill>
        <p:spPr>
          <a:xfrm>
            <a:off x="2395330" y="179653"/>
            <a:ext cx="7772400" cy="1291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052116-9A10-F655-DA8D-4ACF01989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330" y="1444488"/>
            <a:ext cx="7772400" cy="3116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FD165B-676C-F863-6A77-D4C20ECAB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4662438"/>
            <a:ext cx="7772400" cy="150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37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C61C8-2081-B85C-6924-DBF54EC5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2" y="110795"/>
            <a:ext cx="5973355" cy="323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5D3164-4A2A-804F-5B10-0975F8EE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62" y="3513316"/>
            <a:ext cx="5331087" cy="31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0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72C41E-E63B-62E8-153B-0A85A6585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07" y="1002771"/>
            <a:ext cx="10994986" cy="412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E1D401-2566-8867-ED8B-61E2AB3E1BCA}"/>
              </a:ext>
            </a:extLst>
          </p:cNvPr>
          <p:cNvSpPr txBox="1"/>
          <p:nvPr/>
        </p:nvSpPr>
        <p:spPr>
          <a:xfrm>
            <a:off x="1033326" y="1053220"/>
            <a:ext cx="9985194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Datasets or Databases</a:t>
            </a:r>
            <a:r>
              <a:rPr lang="en-SG" sz="1800" dirty="0">
                <a:effectLst/>
                <a:latin typeface="LinLibertineT"/>
              </a:rPr>
              <a:t>: CC0-1.0, ODC-By &gt; CC BY &gt; C-UDA &gt; LGPL-LR. 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Software</a:t>
            </a:r>
            <a:r>
              <a:rPr lang="en-SG" sz="1800" dirty="0">
                <a:effectLst/>
                <a:latin typeface="LinLibertineT"/>
              </a:rPr>
              <a:t>: Apache-2.0, AFL-3.0, Artistic-2.0, ECL-2.0 &gt; MIT, BSD-3-Clause&amp;-Clear, BSL-1.0, BSD-2-Clause, NCSA </a:t>
            </a:r>
            <a:r>
              <a:rPr lang="en-SG" sz="1800" dirty="0">
                <a:effectLst/>
                <a:latin typeface="txsys"/>
              </a:rPr>
              <a:t>≈ </a:t>
            </a:r>
            <a:r>
              <a:rPr lang="en-SG" sz="1800" dirty="0">
                <a:effectLst/>
                <a:latin typeface="LinLibertineT"/>
              </a:rPr>
              <a:t>Ms-PL &gt; WTFPL-2.0, </a:t>
            </a:r>
            <a:r>
              <a:rPr lang="en-SG" sz="1800" dirty="0" err="1">
                <a:effectLst/>
                <a:latin typeface="LinLibertineT"/>
              </a:rPr>
              <a:t>Unlicense</a:t>
            </a:r>
            <a:r>
              <a:rPr lang="en-SG" sz="1800" dirty="0">
                <a:effectLst/>
                <a:latin typeface="LinLibertineT"/>
              </a:rPr>
              <a:t>, ISC, </a:t>
            </a:r>
            <a:r>
              <a:rPr lang="en-SG" sz="1800" dirty="0" err="1">
                <a:effectLst/>
                <a:latin typeface="LinLibertineT"/>
              </a:rPr>
              <a:t>Zlib</a:t>
            </a:r>
            <a:r>
              <a:rPr lang="en-SG" sz="1800" dirty="0">
                <a:effectLst/>
                <a:latin typeface="LinLibertineT"/>
              </a:rPr>
              <a:t>, PostgreSQL. </a:t>
            </a:r>
            <a:endParaRPr lang="en-SG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SG" sz="1800" dirty="0">
                <a:effectLst/>
                <a:latin typeface="LinLibertineTB"/>
              </a:rPr>
              <a:t>  Preferences for Models</a:t>
            </a:r>
            <a:r>
              <a:rPr lang="en-SG" sz="1800" dirty="0">
                <a:effectLst/>
                <a:latin typeface="LinLibertineT"/>
              </a:rPr>
              <a:t>: Apache-2.0, AFL-3.0, Artistic-2.0, ECL-2.0 &gt; </a:t>
            </a:r>
            <a:r>
              <a:rPr lang="en-SG" sz="1800" dirty="0" err="1">
                <a:effectLst/>
                <a:latin typeface="LinLibertineT"/>
              </a:rPr>
              <a:t>OpenRAIL</a:t>
            </a:r>
            <a:r>
              <a:rPr lang="en-SG" sz="1800" dirty="0">
                <a:effectLst/>
                <a:latin typeface="LinLibertineT"/>
              </a:rPr>
              <a:t> and its derivatives </a:t>
            </a:r>
            <a:endParaRPr lang="en-SG" dirty="0"/>
          </a:p>
          <a:p>
            <a:pPr>
              <a:lnSpc>
                <a:spcPct val="150000"/>
              </a:lnSpc>
            </a:pPr>
            <a:endParaRPr lang="en-SG" sz="1800" dirty="0">
              <a:effectLst/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SG" sz="1800" dirty="0" err="1">
                <a:effectLst/>
                <a:latin typeface="LinLibertineT"/>
              </a:rPr>
              <a:t>CreativeML</a:t>
            </a:r>
            <a:r>
              <a:rPr lang="en-SG" dirty="0">
                <a:latin typeface="LinLibertineT"/>
              </a:rPr>
              <a:t> </a:t>
            </a:r>
            <a:r>
              <a:rPr lang="en-SG" sz="1800" dirty="0" err="1">
                <a:effectLst/>
                <a:latin typeface="LinLibertineT"/>
              </a:rPr>
              <a:t>OpenRAIL</a:t>
            </a:r>
            <a:r>
              <a:rPr lang="en-SG" sz="1800" dirty="0">
                <a:effectLst/>
                <a:latin typeface="LinLibertineT"/>
              </a:rPr>
              <a:t>-M</a:t>
            </a:r>
            <a:r>
              <a:rPr lang="en-SG" dirty="0">
                <a:latin typeface="LinLibertineTI"/>
              </a:rPr>
              <a:t>:</a:t>
            </a:r>
            <a:endParaRPr lang="en-SG" sz="1800" dirty="0">
              <a:effectLst/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SG" sz="1800" i="1" dirty="0">
                <a:effectLst/>
                <a:latin typeface="LinLibertineTI"/>
              </a:rPr>
              <a:t>	Therefore You cannot use the Model and the Derivatives of the Model for the specified restricted uses ... </a:t>
            </a:r>
            <a:r>
              <a:rPr lang="en-SG" i="1" dirty="0">
                <a:latin typeface="LinLibertineTI"/>
              </a:rPr>
              <a:t>You shall require all of Your users who use the Model or a Derivative of the Model to comply with the terms of this paragraph. </a:t>
            </a:r>
          </a:p>
          <a:p>
            <a:pPr>
              <a:lnSpc>
                <a:spcPct val="150000"/>
              </a:lnSpc>
            </a:pPr>
            <a:r>
              <a:rPr lang="en-SG" i="1" dirty="0">
                <a:latin typeface="LinLibertineTI"/>
              </a:rPr>
              <a:t>	You shall undertake reasonable efforts to use the latest version of the Model </a:t>
            </a:r>
          </a:p>
          <a:p>
            <a:pPr>
              <a:lnSpc>
                <a:spcPct val="150000"/>
              </a:lnSpc>
            </a:pPr>
            <a:endParaRPr lang="en-SG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5814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9810F0-2A32-0904-C1E8-186D453E117E}"/>
              </a:ext>
            </a:extLst>
          </p:cNvPr>
          <p:cNvSpPr txBox="1"/>
          <p:nvPr/>
        </p:nvSpPr>
        <p:spPr>
          <a:xfrm>
            <a:off x="1033326" y="1303596"/>
            <a:ext cx="10125348" cy="461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sz="1800" b="1" dirty="0">
                <a:effectLst/>
                <a:latin typeface="LinLibertineT"/>
              </a:rPr>
              <a:t>Copyrightable</a:t>
            </a:r>
            <a:r>
              <a:rPr lang="en-US" sz="1800" dirty="0">
                <a:effectLst/>
                <a:latin typeface="LinLibertineT"/>
              </a:rPr>
              <a:t> 🤔</a:t>
            </a:r>
            <a:endParaRPr lang="en-US" altLang="zh-CN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LinLibertineTI"/>
              </a:rPr>
              <a:t>	</a:t>
            </a:r>
            <a:r>
              <a:rPr lang="en-US" altLang="zh-CN" i="1" dirty="0">
                <a:latin typeface="LinLibertineTI"/>
              </a:rPr>
              <a:t>L</a:t>
            </a:r>
            <a:r>
              <a:rPr lang="en-SG" i="1" dirty="0" err="1">
                <a:latin typeface="LinLibertineTI"/>
              </a:rPr>
              <a:t>evel</a:t>
            </a:r>
            <a:r>
              <a:rPr lang="en-SG" i="1" dirty="0">
                <a:latin typeface="LinLibertineTI"/>
              </a:rPr>
              <a:t> of creativity and originality</a:t>
            </a:r>
            <a:r>
              <a:rPr lang="en-US" altLang="zh-CN" i="1" dirty="0">
                <a:latin typeface="LinLibertineTI"/>
              </a:rPr>
              <a:t>.</a:t>
            </a:r>
            <a:endParaRPr lang="en-US" i="1" dirty="0">
              <a:latin typeface="LinLibertineTI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LinLibertineTI"/>
              </a:rPr>
              <a:t>	</a:t>
            </a:r>
            <a:r>
              <a:rPr lang="en-US" altLang="zh-CN" i="1" dirty="0">
                <a:latin typeface="LinLibertineTI"/>
              </a:rPr>
              <a:t>P</a:t>
            </a:r>
            <a:r>
              <a:rPr lang="en-SG" i="1" dirty="0" err="1">
                <a:latin typeface="LinLibertineTI"/>
              </a:rPr>
              <a:t>resence</a:t>
            </a:r>
            <a:r>
              <a:rPr lang="en-SG" i="1" dirty="0">
                <a:latin typeface="LinLibertineTI"/>
              </a:rPr>
              <a:t> of at least minimal human creative effort at the time the work is produced</a:t>
            </a:r>
            <a:r>
              <a:rPr lang="en-US" altLang="zh-CN" i="1" dirty="0">
                <a:latin typeface="LinLibertineTI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800" i="1" dirty="0">
                <a:effectLst/>
                <a:latin typeface="LinLibertineTI"/>
              </a:rPr>
              <a:t>	Authorship -&gt; </a:t>
            </a:r>
            <a:r>
              <a:rPr lang="en-SG" i="1" dirty="0">
                <a:latin typeface="LinLibertineTI"/>
              </a:rPr>
              <a:t>O</a:t>
            </a:r>
            <a:r>
              <a:rPr lang="en-SG" sz="1800" dirty="0">
                <a:effectLst/>
                <a:latin typeface="LinLibertineTI"/>
              </a:rPr>
              <a:t>riginal intellectual conceptions.</a:t>
            </a:r>
            <a:endParaRPr lang="en-SG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endParaRPr lang="en-SG" sz="1800" dirty="0">
              <a:effectLst/>
              <a:latin typeface="LinLibertineT"/>
            </a:endParaRPr>
          </a:p>
          <a:p>
            <a:pPr>
              <a:lnSpc>
                <a:spcPct val="150000"/>
              </a:lnSpc>
            </a:pPr>
            <a:r>
              <a:rPr lang="en-SG" sz="1800" dirty="0">
                <a:effectLst/>
                <a:latin typeface="LinLibertineT"/>
              </a:rPr>
              <a:t>Stable Diffusion License: </a:t>
            </a:r>
          </a:p>
          <a:p>
            <a:pPr>
              <a:lnSpc>
                <a:spcPct val="150000"/>
              </a:lnSpc>
            </a:pPr>
            <a:r>
              <a:rPr lang="en-SG" i="1" dirty="0">
                <a:latin typeface="LinLibertineT"/>
              </a:rPr>
              <a:t>	</a:t>
            </a:r>
            <a:r>
              <a:rPr lang="en-SG" sz="1800" i="1" dirty="0">
                <a:effectLst/>
                <a:latin typeface="LinLibertineTI"/>
              </a:rPr>
              <a:t>Licensor claims no rights in the Output You generate using the Model</a:t>
            </a:r>
            <a:r>
              <a:rPr lang="en-SG" sz="1800" i="1" dirty="0">
                <a:effectLst/>
                <a:latin typeface="LinLibertineT"/>
              </a:rPr>
              <a:t>. </a:t>
            </a:r>
          </a:p>
          <a:p>
            <a:pPr>
              <a:lnSpc>
                <a:spcPct val="150000"/>
              </a:lnSpc>
            </a:pPr>
            <a:endParaRPr lang="en-SG" i="1" dirty="0"/>
          </a:p>
          <a:p>
            <a:pPr>
              <a:lnSpc>
                <a:spcPct val="150000"/>
              </a:lnSpc>
            </a:pPr>
            <a:r>
              <a:rPr lang="en-SG" sz="1800" dirty="0" err="1">
                <a:effectLst/>
                <a:latin typeface="LinLibertineT"/>
              </a:rPr>
              <a:t>OpenAI</a:t>
            </a:r>
            <a:r>
              <a:rPr lang="en-SG" sz="1800" dirty="0">
                <a:effectLst/>
                <a:latin typeface="LinLibertineT"/>
              </a:rPr>
              <a:t> </a:t>
            </a:r>
            <a:r>
              <a:rPr lang="en-SG" sz="1800" dirty="0" err="1">
                <a:effectLst/>
                <a:latin typeface="LinLibertineT"/>
              </a:rPr>
              <a:t>Sharing&amp;Publication</a:t>
            </a:r>
            <a:r>
              <a:rPr lang="en-SG" sz="1800" dirty="0">
                <a:effectLst/>
                <a:latin typeface="LinLibertineT"/>
              </a:rPr>
              <a:t> Policy</a:t>
            </a:r>
            <a:r>
              <a:rPr lang="en-SG" dirty="0">
                <a:latin typeface="LinLibertineT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SG" sz="1800" i="1" dirty="0">
                <a:effectLst/>
                <a:latin typeface="LinLibertineT"/>
              </a:rPr>
              <a:t>	</a:t>
            </a:r>
            <a:r>
              <a:rPr lang="en-SG" sz="1800" i="1" dirty="0">
                <a:effectLst/>
                <a:latin typeface="LinLibertineTI"/>
              </a:rPr>
              <a:t>The published content is attributed to your name or company</a:t>
            </a:r>
            <a:r>
              <a:rPr lang="en-SG" sz="1800" i="1" dirty="0">
                <a:effectLst/>
                <a:latin typeface="LinLibertineT"/>
              </a:rPr>
              <a:t>. </a:t>
            </a:r>
            <a:endParaRPr lang="en-SG" i="1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SG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7848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12523</TotalTime>
  <Words>1062</Words>
  <Application>Microsoft Macintosh PowerPoint</Application>
  <PresentationFormat>Widescreen</PresentationFormat>
  <Paragraphs>212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7" baseType="lpstr">
      <vt:lpstr>LinLibertineT</vt:lpstr>
      <vt:lpstr>LinLibertineTB</vt:lpstr>
      <vt:lpstr>LinLibertineTI</vt:lpstr>
      <vt:lpstr>Microsoft YaHei</vt:lpstr>
      <vt:lpstr>Microsoft YaHei</vt:lpstr>
      <vt:lpstr>Microsoft YaHei UI</vt:lpstr>
      <vt:lpstr>txsys</vt:lpstr>
      <vt:lpstr>Arial</vt:lpstr>
      <vt:lpstr>Calibri</vt:lpstr>
      <vt:lpstr>Calibri Light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 Bingsheng</dc:creator>
  <cp:lastModifiedBy>Duan Moming</cp:lastModifiedBy>
  <cp:revision>323</cp:revision>
  <dcterms:created xsi:type="dcterms:W3CDTF">2022-12-19T02:25:03Z</dcterms:created>
  <dcterms:modified xsi:type="dcterms:W3CDTF">2023-12-18T06:55:56Z</dcterms:modified>
</cp:coreProperties>
</file>